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</p:sldIdLst>
  <p:sldSz cy="6858000" cx="9144000"/>
  <p:notesSz cx="6858000" cy="9144000"/>
  <p:embeddedFontLst>
    <p:embeddedFont>
      <p:font typeface="Corsiva"/>
      <p:regular r:id="rId72"/>
      <p:bold r:id="rId73"/>
      <p:italic r:id="rId74"/>
      <p:boldItalic r:id="rId7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EDFC2207-0591-424E-BDB6-D172D32EED30}">
  <a:tblStyle styleId="{EDFC2207-0591-424E-BDB6-D172D32EED3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fill>
          <a:solidFill>
            <a:srgbClr val="CFD7E7"/>
          </a:solidFill>
        </a:fill>
      </a:tcStyle>
    </a:band1H>
    <a:band2H>
      <a:tcTxStyle/>
    </a:band2H>
    <a:band1V>
      <a:tcTxStyle/>
      <a:tcStyle>
        <a:fill>
          <a:solidFill>
            <a:srgbClr val="CFD7E7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8C914BB1-90D0-4FA4-9BCE-D58FA597FA9D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Corsiva-bold.fntdata"/><Relationship Id="rId72" Type="http://schemas.openxmlformats.org/officeDocument/2006/relationships/font" Target="fonts/Corsiva-regular.fntdata"/><Relationship Id="rId31" Type="http://schemas.openxmlformats.org/officeDocument/2006/relationships/slide" Target="slides/slide25.xml"/><Relationship Id="rId75" Type="http://schemas.openxmlformats.org/officeDocument/2006/relationships/font" Target="fonts/Corsiva-boldItalic.fntdata"/><Relationship Id="rId30" Type="http://schemas.openxmlformats.org/officeDocument/2006/relationships/slide" Target="slides/slide24.xml"/><Relationship Id="rId74" Type="http://schemas.openxmlformats.org/officeDocument/2006/relationships/font" Target="fonts/Corsiva-italic.fntdata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" name="Google Shape;99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0" name="Google Shape;10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8" name="Google Shape;188;p11:notes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Working Cross-Culturally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7" name="Google Shape;197;p12:notes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Working Cross-Culturally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0" name="Google Shape;510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Melvin</a:t>
            </a:r>
            <a:endParaRPr/>
          </a:p>
        </p:txBody>
      </p:sp>
      <p:sp>
        <p:nvSpPr>
          <p:cNvPr id="511" name="Google Shape;511;p4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2" name="Google Shape;512;p43:notes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Working Cross-Culturally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6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4" name="Google Shape;74;p11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12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82" name="Google Shape;82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3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4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, and 2 Content" type="objAndTwoObj">
  <p:cSld name="OBJECT_AND_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4648200" y="19812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3" type="body"/>
          </p:nvPr>
        </p:nvSpPr>
        <p:spPr>
          <a:xfrm>
            <a:off x="4648200" y="41148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" type="objOnly">
  <p:cSld name="OBJECT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/>
          <p:nvPr>
            <p:ph idx="1" type="body"/>
          </p:nvPr>
        </p:nvSpPr>
        <p:spPr>
          <a:xfrm>
            <a:off x="685800" y="609600"/>
            <a:ext cx="77724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56" name="Google Shape;56;p8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57" name="Google Shape;57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D8D8D8"/>
            </a:gs>
            <a:gs pos="50000">
              <a:srgbClr val="BFBFBF"/>
            </a:gs>
            <a:gs pos="100000">
              <a:srgbClr val="A5A5A5"/>
            </a:gs>
          </a:gsLst>
          <a:lin ang="5400000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about:blank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1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8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7.jpg"/><Relationship Id="rId4" Type="http://schemas.openxmlformats.org/officeDocument/2006/relationships/image" Target="../media/image1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2.jpg"/><Relationship Id="rId4" Type="http://schemas.openxmlformats.org/officeDocument/2006/relationships/image" Target="../media/image14.jpg"/><Relationship Id="rId5" Type="http://schemas.openxmlformats.org/officeDocument/2006/relationships/image" Target="../media/image16.jpg"/><Relationship Id="rId6" Type="http://schemas.openxmlformats.org/officeDocument/2006/relationships/image" Target="../media/image8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0.jpg"/><Relationship Id="rId4" Type="http://schemas.openxmlformats.org/officeDocument/2006/relationships/image" Target="../media/image22.jpg"/><Relationship Id="rId5" Type="http://schemas.openxmlformats.org/officeDocument/2006/relationships/image" Target="../media/image21.jpg"/><Relationship Id="rId6" Type="http://schemas.openxmlformats.org/officeDocument/2006/relationships/image" Target="../media/image2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9.jpg"/><Relationship Id="rId4" Type="http://schemas.openxmlformats.org/officeDocument/2006/relationships/image" Target="../media/image27.jpg"/><Relationship Id="rId9" Type="http://schemas.openxmlformats.org/officeDocument/2006/relationships/image" Target="../media/image26.jpg"/><Relationship Id="rId5" Type="http://schemas.openxmlformats.org/officeDocument/2006/relationships/image" Target="../media/image24.jpg"/><Relationship Id="rId6" Type="http://schemas.openxmlformats.org/officeDocument/2006/relationships/image" Target="../media/image29.jpg"/><Relationship Id="rId7" Type="http://schemas.openxmlformats.org/officeDocument/2006/relationships/image" Target="../media/image33.jpg"/><Relationship Id="rId8" Type="http://schemas.openxmlformats.org/officeDocument/2006/relationships/image" Target="../media/image28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5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2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0.jpg"/><Relationship Id="rId4" Type="http://schemas.openxmlformats.org/officeDocument/2006/relationships/image" Target="../media/image30.png"/></Relationships>
</file>

<file path=ppt/slides/_rels/slide45.xml.rels><?xml version="1.0" encoding="UTF-8" standalone="yes"?><Relationships xmlns="http://schemas.openxmlformats.org/package/2006/relationships"><Relationship Id="rId11" Type="http://schemas.openxmlformats.org/officeDocument/2006/relationships/image" Target="../media/image47.jpg"/><Relationship Id="rId10" Type="http://schemas.openxmlformats.org/officeDocument/2006/relationships/image" Target="../media/image41.jpg"/><Relationship Id="rId13" Type="http://schemas.openxmlformats.org/officeDocument/2006/relationships/image" Target="../media/image49.jpg"/><Relationship Id="rId12" Type="http://schemas.openxmlformats.org/officeDocument/2006/relationships/image" Target="../media/image4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1.jpg"/><Relationship Id="rId4" Type="http://schemas.openxmlformats.org/officeDocument/2006/relationships/image" Target="../media/image38.jpg"/><Relationship Id="rId9" Type="http://schemas.openxmlformats.org/officeDocument/2006/relationships/image" Target="../media/image45.jpg"/><Relationship Id="rId5" Type="http://schemas.openxmlformats.org/officeDocument/2006/relationships/image" Target="../media/image36.jpg"/><Relationship Id="rId6" Type="http://schemas.openxmlformats.org/officeDocument/2006/relationships/image" Target="../media/image35.jpg"/><Relationship Id="rId7" Type="http://schemas.openxmlformats.org/officeDocument/2006/relationships/image" Target="../media/image39.jpg"/><Relationship Id="rId8" Type="http://schemas.openxmlformats.org/officeDocument/2006/relationships/image" Target="../media/image42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8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4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8.jpg"/><Relationship Id="rId4" Type="http://schemas.openxmlformats.org/officeDocument/2006/relationships/image" Target="../media/image46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4.jpg"/><Relationship Id="rId4" Type="http://schemas.openxmlformats.org/officeDocument/2006/relationships/image" Target="../media/image5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13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3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1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2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7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5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6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9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5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15"/>
          <p:cNvGrpSpPr/>
          <p:nvPr/>
        </p:nvGrpSpPr>
        <p:grpSpPr>
          <a:xfrm>
            <a:off x="457200" y="2265361"/>
            <a:ext cx="8458200" cy="4516439"/>
            <a:chOff x="432" y="768"/>
            <a:chExt cx="5328" cy="2845"/>
          </a:xfrm>
        </p:grpSpPr>
        <p:pic>
          <p:nvPicPr>
            <p:cNvPr descr="http://www.dced.state.ak.us/cbd/commdb/images/DB_TextBox_base.gif" id="103" name="Google Shape;103;p15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622" y="768"/>
              <a:ext cx="3138" cy="2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ain" id="104" name="Google Shape;104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32" y="2640"/>
              <a:ext cx="2208" cy="9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5" name="Google Shape;105;p15"/>
          <p:cNvSpPr txBox="1"/>
          <p:nvPr>
            <p:ph type="ctrTitle"/>
          </p:nvPr>
        </p:nvSpPr>
        <p:spPr>
          <a:xfrm>
            <a:off x="610225" y="152400"/>
            <a:ext cx="7806521" cy="1752600"/>
          </a:xfrm>
          <a:prstGeom prst="rect">
            <a:avLst/>
          </a:prstGeom>
          <a:gradFill>
            <a:gsLst>
              <a:gs pos="0">
                <a:srgbClr val="2D5C97"/>
              </a:gs>
              <a:gs pos="80000">
                <a:srgbClr val="3C7AC5"/>
              </a:gs>
              <a:gs pos="100000">
                <a:srgbClr val="397BC9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Effectively Working Cross-Culturally</a:t>
            </a:r>
            <a:endParaRPr/>
          </a:p>
        </p:txBody>
      </p:sp>
      <p:sp>
        <p:nvSpPr>
          <p:cNvPr id="106" name="Google Shape;106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7" name="Google Shape;107;p15"/>
          <p:cNvSpPr txBox="1"/>
          <p:nvPr/>
        </p:nvSpPr>
        <p:spPr>
          <a:xfrm>
            <a:off x="625718" y="2286000"/>
            <a:ext cx="3111420" cy="1323439"/>
          </a:xfrm>
          <a:prstGeom prst="rect">
            <a:avLst/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00" scaled="0"/>
          </a:gra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at the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Moolin 2018 Seminars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Anchorage &amp; Fairbanks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by Bob Tsigonis, P.E.</a:t>
            </a:r>
            <a:endParaRPr/>
          </a:p>
        </p:txBody>
      </p:sp>
      <p:pic>
        <p:nvPicPr>
          <p:cNvPr id="108" name="Google Shape;108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6153" y="4038600"/>
            <a:ext cx="3350551" cy="96851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 txBox="1"/>
          <p:nvPr/>
        </p:nvSpPr>
        <p:spPr>
          <a:xfrm>
            <a:off x="870535" y="4844306"/>
            <a:ext cx="2590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Fairbanks, Alaska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0120" y="595952"/>
            <a:ext cx="7503761" cy="56692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1" name="Google Shape;181;p24"/>
          <p:cNvCxnSpPr/>
          <p:nvPr/>
        </p:nvCxnSpPr>
        <p:spPr>
          <a:xfrm>
            <a:off x="2331720" y="3296920"/>
            <a:ext cx="5961681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2" name="Google Shape;182;p24"/>
          <p:cNvCxnSpPr/>
          <p:nvPr/>
        </p:nvCxnSpPr>
        <p:spPr>
          <a:xfrm>
            <a:off x="830280" y="3561080"/>
            <a:ext cx="657128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3" name="Google Shape;183;p24"/>
          <p:cNvCxnSpPr/>
          <p:nvPr/>
        </p:nvCxnSpPr>
        <p:spPr>
          <a:xfrm>
            <a:off x="1666240" y="4302760"/>
            <a:ext cx="616204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"/>
          <p:cNvSpPr txBox="1"/>
          <p:nvPr>
            <p:ph type="ctrTitle"/>
          </p:nvPr>
        </p:nvSpPr>
        <p:spPr>
          <a:xfrm>
            <a:off x="685800" y="38100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Working Cross-Culturally</a:t>
            </a:r>
            <a:endParaRPr/>
          </a:p>
        </p:txBody>
      </p:sp>
      <p:sp>
        <p:nvSpPr>
          <p:cNvPr id="191" name="Google Shape;191;p25"/>
          <p:cNvSpPr txBox="1"/>
          <p:nvPr>
            <p:ph idx="1" type="subTitle"/>
          </p:nvPr>
        </p:nvSpPr>
        <p:spPr>
          <a:xfrm>
            <a:off x="1371600" y="1828800"/>
            <a:ext cx="64008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68325" lvl="0" marL="56832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r>
              <a:rPr b="1" lang="en-US" sz="2960">
                <a:solidFill>
                  <a:schemeClr val="dk1"/>
                </a:solidFill>
              </a:rPr>
              <a:t>Requires:</a:t>
            </a:r>
            <a:endParaRPr/>
          </a:p>
          <a:p>
            <a:pPr indent="-346075" lvl="0" marL="914400" rtl="0" algn="l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b="1" lang="en-US" sz="2590">
                <a:solidFill>
                  <a:schemeClr val="dk1"/>
                </a:solidFill>
              </a:rPr>
              <a:t>Flexibility</a:t>
            </a:r>
            <a:endParaRPr/>
          </a:p>
          <a:p>
            <a:pPr indent="-346075" lvl="0" marL="914400" rtl="0" algn="l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lang="en-US" sz="2590">
                <a:solidFill>
                  <a:schemeClr val="dk1"/>
                </a:solidFill>
              </a:rPr>
              <a:t>Compassion</a:t>
            </a:r>
            <a:endParaRPr/>
          </a:p>
          <a:p>
            <a:pPr indent="-346075" lvl="0" marL="914400" rtl="0" algn="l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lang="en-US" sz="2590">
                <a:solidFill>
                  <a:schemeClr val="dk1"/>
                </a:solidFill>
              </a:rPr>
              <a:t>Commitment</a:t>
            </a:r>
            <a:endParaRPr/>
          </a:p>
          <a:p>
            <a:pPr indent="-346075" lvl="0" marL="914400" rtl="0" algn="l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lang="en-US" sz="2590">
                <a:solidFill>
                  <a:schemeClr val="dk1"/>
                </a:solidFill>
              </a:rPr>
              <a:t>Interaction</a:t>
            </a:r>
            <a:endParaRPr/>
          </a:p>
          <a:p>
            <a:pPr indent="-346075" lvl="0" marL="914400" rtl="0" algn="l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Char char="•"/>
            </a:pPr>
            <a:r>
              <a:rPr b="1" lang="en-US" sz="2960">
                <a:solidFill>
                  <a:schemeClr val="dk1"/>
                </a:solidFill>
              </a:rPr>
              <a:t>Flexibility</a:t>
            </a:r>
            <a:r>
              <a:rPr b="1" lang="en-US" sz="2590">
                <a:solidFill>
                  <a:schemeClr val="dk1"/>
                </a:solidFill>
              </a:rPr>
              <a:t>!</a:t>
            </a:r>
            <a:endParaRPr/>
          </a:p>
          <a:p>
            <a:pPr indent="-346075" lvl="0" marL="914400" rtl="0" algn="l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lang="en-US" sz="2590">
                <a:solidFill>
                  <a:schemeClr val="dk1"/>
                </a:solidFill>
              </a:rPr>
              <a:t>Wisdom</a:t>
            </a:r>
            <a:endParaRPr/>
          </a:p>
          <a:p>
            <a:pPr indent="-346075" lvl="0" marL="914400" rtl="0" algn="l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lang="en-US" sz="2590">
                <a:solidFill>
                  <a:schemeClr val="dk1"/>
                </a:solidFill>
              </a:rPr>
              <a:t>Persistence</a:t>
            </a:r>
            <a:endParaRPr/>
          </a:p>
          <a:p>
            <a:pPr indent="-346075" lvl="0" marL="914400" rtl="0" algn="l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3330"/>
              <a:buFont typeface="Arial"/>
              <a:buChar char="•"/>
            </a:pPr>
            <a:r>
              <a:rPr b="1" lang="en-US" sz="3330">
                <a:solidFill>
                  <a:schemeClr val="dk1"/>
                </a:solidFill>
              </a:rPr>
              <a:t>Flexibility!</a:t>
            </a:r>
            <a:endParaRPr/>
          </a:p>
        </p:txBody>
      </p:sp>
      <p:sp>
        <p:nvSpPr>
          <p:cNvPr id="192" name="Google Shape;192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6"/>
          <p:cNvSpPr txBox="1"/>
          <p:nvPr>
            <p:ph type="ctrTitle"/>
          </p:nvPr>
        </p:nvSpPr>
        <p:spPr>
          <a:xfrm>
            <a:off x="685800" y="38100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Working Cross-Culturally</a:t>
            </a:r>
            <a:endParaRPr/>
          </a:p>
        </p:txBody>
      </p:sp>
      <p:sp>
        <p:nvSpPr>
          <p:cNvPr id="200" name="Google Shape;200;p26"/>
          <p:cNvSpPr txBox="1"/>
          <p:nvPr>
            <p:ph idx="1" type="subTitle"/>
          </p:nvPr>
        </p:nvSpPr>
        <p:spPr>
          <a:xfrm>
            <a:off x="1371600" y="1828800"/>
            <a:ext cx="64008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68325" lvl="0" marL="56832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r>
              <a:rPr b="1" lang="en-US" sz="2960">
                <a:solidFill>
                  <a:schemeClr val="dk1"/>
                </a:solidFill>
              </a:rPr>
              <a:t>Requires:</a:t>
            </a:r>
            <a:endParaRPr/>
          </a:p>
          <a:p>
            <a:pPr indent="-346075" lvl="0" marL="914400" rtl="0" algn="l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b="1" lang="en-US" sz="2590">
                <a:solidFill>
                  <a:schemeClr val="dk1"/>
                </a:solidFill>
              </a:rPr>
              <a:t>Flexibility</a:t>
            </a:r>
            <a:endParaRPr/>
          </a:p>
          <a:p>
            <a:pPr indent="-346075" lvl="0" marL="914400" rtl="0" algn="l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lang="en-US" sz="2590">
                <a:solidFill>
                  <a:schemeClr val="dk1"/>
                </a:solidFill>
              </a:rPr>
              <a:t>Compassion</a:t>
            </a:r>
            <a:endParaRPr/>
          </a:p>
          <a:p>
            <a:pPr indent="-346075" lvl="0" marL="914400" rtl="0" algn="l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lang="en-US" sz="2590">
                <a:solidFill>
                  <a:schemeClr val="dk1"/>
                </a:solidFill>
              </a:rPr>
              <a:t>Commitment</a:t>
            </a:r>
            <a:endParaRPr/>
          </a:p>
          <a:p>
            <a:pPr indent="-346075" lvl="0" marL="914400" rtl="0" algn="l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lang="en-US" sz="2590">
                <a:solidFill>
                  <a:schemeClr val="dk1"/>
                </a:solidFill>
              </a:rPr>
              <a:t>Interaction</a:t>
            </a:r>
            <a:endParaRPr/>
          </a:p>
          <a:p>
            <a:pPr indent="-346075" lvl="0" marL="914400" rtl="0" algn="l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Char char="•"/>
            </a:pPr>
            <a:r>
              <a:rPr b="1" lang="en-US" sz="2960">
                <a:solidFill>
                  <a:schemeClr val="dk1"/>
                </a:solidFill>
              </a:rPr>
              <a:t>Flexibility</a:t>
            </a:r>
            <a:r>
              <a:rPr b="1" lang="en-US" sz="2590">
                <a:solidFill>
                  <a:schemeClr val="dk1"/>
                </a:solidFill>
              </a:rPr>
              <a:t>!</a:t>
            </a:r>
            <a:endParaRPr/>
          </a:p>
          <a:p>
            <a:pPr indent="-346075" lvl="0" marL="914400" rtl="0" algn="l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lang="en-US" sz="2590">
                <a:solidFill>
                  <a:schemeClr val="dk1"/>
                </a:solidFill>
              </a:rPr>
              <a:t>Wisdom</a:t>
            </a:r>
            <a:endParaRPr/>
          </a:p>
          <a:p>
            <a:pPr indent="-346075" lvl="0" marL="914400" rtl="0" algn="l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lang="en-US" sz="2590">
                <a:solidFill>
                  <a:schemeClr val="dk1"/>
                </a:solidFill>
              </a:rPr>
              <a:t>Persistence</a:t>
            </a:r>
            <a:endParaRPr/>
          </a:p>
          <a:p>
            <a:pPr indent="-346075" lvl="0" marL="914400" rtl="0" algn="l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3330"/>
              <a:buFont typeface="Arial"/>
              <a:buChar char="•"/>
            </a:pPr>
            <a:r>
              <a:rPr b="1" lang="en-US" sz="3330">
                <a:solidFill>
                  <a:schemeClr val="dk1"/>
                </a:solidFill>
              </a:rPr>
              <a:t>Flexibility!</a:t>
            </a:r>
            <a:endParaRPr/>
          </a:p>
        </p:txBody>
      </p:sp>
      <p:sp>
        <p:nvSpPr>
          <p:cNvPr id="201" name="Google Shape;201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2" name="Google Shape;202;p26"/>
          <p:cNvSpPr/>
          <p:nvPr/>
        </p:nvSpPr>
        <p:spPr>
          <a:xfrm>
            <a:off x="381000" y="1554480"/>
            <a:ext cx="8458200" cy="4984036"/>
          </a:xfrm>
          <a:prstGeom prst="irregularSeal1">
            <a:avLst/>
          </a:prstGeom>
          <a:solidFill>
            <a:srgbClr val="8CB3E3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  <a:t>Requires a paradigm shift, plus training and experience!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The paradigm shift</a:t>
            </a:r>
            <a:endParaRPr/>
          </a:p>
        </p:txBody>
      </p:sp>
      <p:sp>
        <p:nvSpPr>
          <p:cNvPr id="208" name="Google Shape;208;p27"/>
          <p:cNvSpPr txBox="1"/>
          <p:nvPr>
            <p:ph idx="1" type="body"/>
          </p:nvPr>
        </p:nvSpPr>
        <p:spPr>
          <a:xfrm>
            <a:off x="457200" y="2209800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/>
              <a:t>Technological Focus</a:t>
            </a:r>
            <a:endParaRPr/>
          </a:p>
        </p:txBody>
      </p:sp>
      <p:sp>
        <p:nvSpPr>
          <p:cNvPr id="209" name="Google Shape;209;p27"/>
          <p:cNvSpPr txBox="1"/>
          <p:nvPr>
            <p:ph idx="2" type="body"/>
          </p:nvPr>
        </p:nvSpPr>
        <p:spPr>
          <a:xfrm>
            <a:off x="457200" y="2971800"/>
            <a:ext cx="4040188" cy="3154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Equally important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Thought: “If we can overcome this, we are home free!”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Engineers and managers naturally focus here</a:t>
            </a:r>
            <a:endParaRPr/>
          </a:p>
        </p:txBody>
      </p:sp>
      <p:sp>
        <p:nvSpPr>
          <p:cNvPr id="210" name="Google Shape;210;p27"/>
          <p:cNvSpPr txBox="1"/>
          <p:nvPr>
            <p:ph idx="3" type="body"/>
          </p:nvPr>
        </p:nvSpPr>
        <p:spPr>
          <a:xfrm>
            <a:off x="4645025" y="2209800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/>
              <a:t>Sociological Focus</a:t>
            </a:r>
            <a:endParaRPr/>
          </a:p>
        </p:txBody>
      </p:sp>
      <p:sp>
        <p:nvSpPr>
          <p:cNvPr id="211" name="Google Shape;211;p27"/>
          <p:cNvSpPr txBox="1"/>
          <p:nvPr>
            <p:ph idx="4" type="body"/>
          </p:nvPr>
        </p:nvSpPr>
        <p:spPr>
          <a:xfrm>
            <a:off x="4645025" y="2971799"/>
            <a:ext cx="4041775" cy="3154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Equally important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Reality: “If we neglect this, complete failure will be the result!”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Must be trained to focus here</a:t>
            </a:r>
            <a:endParaRPr/>
          </a:p>
        </p:txBody>
      </p:sp>
      <p:sp>
        <p:nvSpPr>
          <p:cNvPr id="212" name="Google Shape;212;p27"/>
          <p:cNvSpPr/>
          <p:nvPr/>
        </p:nvSpPr>
        <p:spPr>
          <a:xfrm rot="-193921">
            <a:off x="1905018" y="1185686"/>
            <a:ext cx="4767152" cy="2523943"/>
          </a:xfrm>
          <a:custGeom>
            <a:rect b="b" l="l" r="r" t="t"/>
            <a:pathLst>
              <a:path extrusionOk="0" h="120000" w="120000">
                <a:moveTo>
                  <a:pt x="7263" y="51959"/>
                </a:moveTo>
                <a:lnTo>
                  <a:pt x="7263" y="51959"/>
                </a:lnTo>
                <a:cubicBezTo>
                  <a:pt x="10895" y="33006"/>
                  <a:pt x="26922" y="17848"/>
                  <a:pt x="47920" y="13507"/>
                </a:cubicBezTo>
                <a:cubicBezTo>
                  <a:pt x="68919" y="9165"/>
                  <a:pt x="90786" y="16489"/>
                  <a:pt x="103394" y="32084"/>
                </a:cubicBezTo>
                <a:lnTo>
                  <a:pt x="109059" y="31977"/>
                </a:lnTo>
                <a:lnTo>
                  <a:pt x="112349" y="59008"/>
                </a:lnTo>
                <a:lnTo>
                  <a:pt x="93783" y="32266"/>
                </a:lnTo>
                <a:lnTo>
                  <a:pt x="99308" y="32161"/>
                </a:lnTo>
                <a:lnTo>
                  <a:pt x="99308" y="32161"/>
                </a:lnTo>
                <a:cubicBezTo>
                  <a:pt x="86552" y="19220"/>
                  <a:pt x="66111" y="13710"/>
                  <a:pt x="46881" y="18029"/>
                </a:cubicBezTo>
                <a:cubicBezTo>
                  <a:pt x="27650" y="22349"/>
                  <a:pt x="13110" y="35716"/>
                  <a:pt x="9588" y="52313"/>
                </a:cubicBezTo>
                <a:close/>
              </a:path>
            </a:pathLst>
          </a:custGeom>
          <a:solidFill>
            <a:srgbClr val="D99593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8"/>
          <p:cNvSpPr txBox="1"/>
          <p:nvPr/>
        </p:nvSpPr>
        <p:spPr>
          <a:xfrm>
            <a:off x="4466304" y="2181213"/>
            <a:ext cx="3991896" cy="4031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school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…clinic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…treatment plant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…generator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…wind turbine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…water/sewer system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…house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Not a sales agreement or property title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Mental assent that this ______ is ours.  </a:t>
            </a:r>
            <a:endParaRPr/>
          </a:p>
        </p:txBody>
      </p:sp>
      <p:sp>
        <p:nvSpPr>
          <p:cNvPr id="220" name="Google Shape;220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/>
              <a:t>Sociological focus is needed to achieve ‘ownership transfer’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9"/>
          <p:cNvSpPr txBox="1"/>
          <p:nvPr>
            <p:ph idx="1" type="body"/>
          </p:nvPr>
        </p:nvSpPr>
        <p:spPr>
          <a:xfrm>
            <a:off x="457200" y="1600200"/>
            <a:ext cx="8229600" cy="51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We…</a:t>
            </a:r>
            <a:endParaRPr/>
          </a:p>
          <a:p>
            <a:pPr indent="-285750" lvl="1" marL="74295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</a:pPr>
            <a:r>
              <a:rPr lang="en-US" sz="3200"/>
              <a:t>requested it</a:t>
            </a:r>
            <a:endParaRPr/>
          </a:p>
          <a:p>
            <a:pPr indent="-285750" lvl="1" marL="74295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</a:pPr>
            <a:r>
              <a:rPr lang="en-US" sz="3200"/>
              <a:t>were involved in its selection, design, and construction</a:t>
            </a:r>
            <a:endParaRPr/>
          </a:p>
          <a:p>
            <a:pPr indent="-285750" lvl="1" marL="74295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</a:pPr>
            <a:r>
              <a:rPr lang="en-US" sz="3200"/>
              <a:t>understand how to operate and maintain it and accept responsibility to do so</a:t>
            </a:r>
            <a:endParaRPr/>
          </a:p>
          <a:p>
            <a:pPr indent="-285750" lvl="1" marL="74295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</a:pPr>
            <a:r>
              <a:rPr lang="en-US" sz="3200"/>
              <a:t>know that it costs money to operate and we will pay our share of the user fees</a:t>
            </a:r>
            <a:endParaRPr/>
          </a:p>
        </p:txBody>
      </p:sp>
      <p:sp>
        <p:nvSpPr>
          <p:cNvPr id="227" name="Google Shape;227;p2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/>
              <a:t>Ownership transfer is required to achieve success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/>
              <a:t>Ownership transfer is required to achieve success</a:t>
            </a:r>
            <a:endParaRPr/>
          </a:p>
        </p:txBody>
      </p:sp>
      <p:sp>
        <p:nvSpPr>
          <p:cNvPr id="234" name="Google Shape;234;p30"/>
          <p:cNvSpPr txBox="1"/>
          <p:nvPr>
            <p:ph idx="1" type="body"/>
          </p:nvPr>
        </p:nvSpPr>
        <p:spPr>
          <a:xfrm>
            <a:off x="457200" y="1600200"/>
            <a:ext cx="8229600" cy="51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We…</a:t>
            </a:r>
            <a:endParaRPr/>
          </a:p>
          <a:p>
            <a:pPr indent="-285750" lvl="1" marL="74295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</a:pPr>
            <a:r>
              <a:rPr lang="en-US" sz="3200"/>
              <a:t>requested it</a:t>
            </a:r>
            <a:endParaRPr/>
          </a:p>
          <a:p>
            <a:pPr indent="-285750" lvl="1" marL="74295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</a:pPr>
            <a:r>
              <a:rPr lang="en-US" sz="3200"/>
              <a:t>were involved in its selection, design, and construction</a:t>
            </a:r>
            <a:endParaRPr/>
          </a:p>
          <a:p>
            <a:pPr indent="-285750" lvl="1" marL="74295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</a:pPr>
            <a:r>
              <a:rPr lang="en-US" sz="3200"/>
              <a:t>understand how to operate and maintain it and accept responsibility for doing so</a:t>
            </a:r>
            <a:endParaRPr/>
          </a:p>
          <a:p>
            <a:pPr indent="-285750" lvl="1" marL="74295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</a:pPr>
            <a:r>
              <a:rPr lang="en-US" sz="3200"/>
              <a:t>know that it costs money to operate it and will pay our share of the user fees</a:t>
            </a:r>
            <a:endParaRPr/>
          </a:p>
        </p:txBody>
      </p:sp>
      <p:sp>
        <p:nvSpPr>
          <p:cNvPr id="235" name="Google Shape;235;p30"/>
          <p:cNvSpPr/>
          <p:nvPr/>
        </p:nvSpPr>
        <p:spPr>
          <a:xfrm>
            <a:off x="533400" y="1143000"/>
            <a:ext cx="8077200" cy="4572000"/>
          </a:xfrm>
          <a:prstGeom prst="cloudCallout">
            <a:avLst>
              <a:gd fmla="val -40087" name="adj1"/>
              <a:gd fmla="val 180583" name="adj2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  <a:t>So we must learn to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  <a:t>work cross-culturally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1"/>
          <p:cNvSpPr txBox="1"/>
          <p:nvPr>
            <p:ph type="title"/>
          </p:nvPr>
        </p:nvSpPr>
        <p:spPr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Alaska Native Cultural Regions</a:t>
            </a:r>
            <a:endParaRPr/>
          </a:p>
        </p:txBody>
      </p:sp>
      <p:pic>
        <p:nvPicPr>
          <p:cNvPr id="241" name="Google Shape;24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400" y="1398879"/>
            <a:ext cx="6629401" cy="507812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2"/>
          <p:cNvSpPr txBox="1"/>
          <p:nvPr>
            <p:ph type="title"/>
          </p:nvPr>
        </p:nvSpPr>
        <p:spPr>
          <a:xfrm>
            <a:off x="457200" y="1570038"/>
            <a:ext cx="8229600" cy="3687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/>
              <a:t>The following tables are excerpted from</a:t>
            </a:r>
            <a:br>
              <a:rPr lang="en-US"/>
            </a:br>
            <a:r>
              <a:rPr lang="en-US" sz="4800"/>
              <a:t>Communication Across Cultures</a:t>
            </a:r>
            <a:br>
              <a:rPr lang="en-US"/>
            </a:br>
            <a:r>
              <a:rPr lang="en-US" sz="3200"/>
              <a:t>by Casie Williams, RN, BC, Med</a:t>
            </a:r>
            <a:br>
              <a:rPr lang="en-US" sz="3200"/>
            </a:br>
            <a:r>
              <a:rPr lang="en-US" sz="3200"/>
              <a:t>Alaska Native Medical Center</a:t>
            </a:r>
            <a:br>
              <a:rPr lang="en-US" sz="3200"/>
            </a:br>
            <a:r>
              <a:rPr lang="en-US" sz="2000"/>
              <a:t>Revised March 2002</a:t>
            </a:r>
            <a:endParaRPr sz="3200"/>
          </a:p>
        </p:txBody>
      </p:sp>
      <p:sp>
        <p:nvSpPr>
          <p:cNvPr id="248" name="Google Shape;248;p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graphicFrame>
        <p:nvGraphicFramePr>
          <p:cNvPr id="254" name="Google Shape;254;p33"/>
          <p:cNvGraphicFramePr/>
          <p:nvPr/>
        </p:nvGraphicFramePr>
        <p:xfrm>
          <a:off x="0" y="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{EDFC2207-0591-424E-BDB6-D172D32EED30}</a:tableStyleId>
              </a:tblPr>
              <a:tblGrid>
                <a:gridCol w="4572000"/>
                <a:gridCol w="4572000"/>
              </a:tblGrid>
              <a:tr h="66777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/>
                        <a:t>MAINSTREAM AMERICAN CULTURAL VALUE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/>
                        <a:t>INUPIAT CULTURAL VALUE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/>
                        <a:t>Ownership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/>
                        <a:t>Sharing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Equality in social relationships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Respect for others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Competitiveness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Cooperation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Respect for elders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Love for children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Love for children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Achievement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Hard</a:t>
                      </a:r>
                      <a:r>
                        <a:rPr lang="en-US" sz="1800"/>
                        <a:t> work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Knowledge of family tree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Directness</a:t>
                      </a:r>
                      <a:r>
                        <a:rPr lang="en-US" sz="1800"/>
                        <a:t> in communication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Avoid</a:t>
                      </a:r>
                      <a:r>
                        <a:rPr lang="en-US" sz="1800"/>
                        <a:t> conflict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Human</a:t>
                      </a:r>
                      <a:r>
                        <a:rPr lang="en-US" sz="1800"/>
                        <a:t> superior to nature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Respect for nature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Spirituality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Humor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Humor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Nuclear</a:t>
                      </a:r>
                      <a:r>
                        <a:rPr lang="en-US" sz="1800"/>
                        <a:t> family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Extended</a:t>
                      </a:r>
                      <a:r>
                        <a:rPr lang="en-US" sz="1800"/>
                        <a:t> family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Material possessions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Hunter success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Domestic skills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Achievement-oriented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Humility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Individualism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Responsibility to tribe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255" name="Google Shape;255;p33"/>
          <p:cNvSpPr/>
          <p:nvPr/>
        </p:nvSpPr>
        <p:spPr>
          <a:xfrm>
            <a:off x="9448800" y="1524000"/>
            <a:ext cx="685800" cy="228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B03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3"/>
          <p:cNvSpPr/>
          <p:nvPr/>
        </p:nvSpPr>
        <p:spPr>
          <a:xfrm>
            <a:off x="9448800" y="5410200"/>
            <a:ext cx="685800" cy="228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B03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3"/>
          <p:cNvSpPr/>
          <p:nvPr/>
        </p:nvSpPr>
        <p:spPr>
          <a:xfrm>
            <a:off x="9448800" y="4648200"/>
            <a:ext cx="685800" cy="228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B03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3"/>
          <p:cNvSpPr/>
          <p:nvPr/>
        </p:nvSpPr>
        <p:spPr>
          <a:xfrm>
            <a:off x="9448800" y="3429000"/>
            <a:ext cx="685800" cy="228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B03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33"/>
          <p:cNvSpPr/>
          <p:nvPr/>
        </p:nvSpPr>
        <p:spPr>
          <a:xfrm>
            <a:off x="9448800" y="2286000"/>
            <a:ext cx="685800" cy="228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B03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3"/>
          <p:cNvSpPr/>
          <p:nvPr/>
        </p:nvSpPr>
        <p:spPr>
          <a:xfrm>
            <a:off x="9448800" y="6553200"/>
            <a:ext cx="685800" cy="228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B03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33"/>
          <p:cNvSpPr/>
          <p:nvPr/>
        </p:nvSpPr>
        <p:spPr>
          <a:xfrm>
            <a:off x="2476500" y="4572000"/>
            <a:ext cx="4191000" cy="381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3"/>
          <p:cNvSpPr/>
          <p:nvPr/>
        </p:nvSpPr>
        <p:spPr>
          <a:xfrm>
            <a:off x="2476500" y="2209800"/>
            <a:ext cx="4191000" cy="381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3"/>
          <p:cNvSpPr/>
          <p:nvPr/>
        </p:nvSpPr>
        <p:spPr>
          <a:xfrm rot="2577204">
            <a:off x="1076925" y="239257"/>
            <a:ext cx="762000" cy="14478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D99593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33"/>
          <p:cNvSpPr/>
          <p:nvPr/>
        </p:nvSpPr>
        <p:spPr>
          <a:xfrm rot="-2655451">
            <a:off x="6232325" y="212859"/>
            <a:ext cx="762000" cy="14478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D99593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3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Premise</a:t>
            </a:r>
            <a:endParaRPr/>
          </a:p>
        </p:txBody>
      </p:sp>
      <p:sp>
        <p:nvSpPr>
          <p:cNvPr id="115" name="Google Shape;115;p1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The best engineering and architectural designs combined with excellent construction practices can still result in complete project failure if your team lacks cross-cultural skills.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graphicFrame>
        <p:nvGraphicFramePr>
          <p:cNvPr id="271" name="Google Shape;271;p34"/>
          <p:cNvGraphicFramePr/>
          <p:nvPr/>
        </p:nvGraphicFramePr>
        <p:xfrm>
          <a:off x="0" y="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{EDFC2207-0591-424E-BDB6-D172D32EED30}</a:tableStyleId>
              </a:tblPr>
              <a:tblGrid>
                <a:gridCol w="4572000"/>
                <a:gridCol w="4572000"/>
              </a:tblGrid>
              <a:tr h="5386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NON-NATIVE</a:t>
                      </a:r>
                      <a:r>
                        <a:rPr lang="en-US" sz="1800"/>
                        <a:t> BEHAVIOR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NATIVE BEHAVIOR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5363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Early demonstration</a:t>
                      </a:r>
                      <a:r>
                        <a:rPr lang="en-US" sz="1800"/>
                        <a:t> of learning, seeking to please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Early age – respect through</a:t>
                      </a:r>
                      <a:r>
                        <a:rPr lang="en-US" sz="1800"/>
                        <a:t> silence &amp; observation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766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Speaks to many people who give perspective to life; no need to</a:t>
                      </a:r>
                      <a:r>
                        <a:rPr lang="en-US" sz="1800"/>
                        <a:t> talk to those he is close to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Converses at length with those he is close to; watches and gives respect to those he does not know</a:t>
                      </a:r>
                      <a:r>
                        <a:rPr lang="en-US" sz="1800"/>
                        <a:t> well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5363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Values conversation as a way to get to know others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Values observance as a way to get to know others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455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Learns through</a:t>
                      </a:r>
                      <a:r>
                        <a:rPr lang="en-US" sz="1800"/>
                        <a:t> trial and error; teacher expects native students to demonstrate knowledge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Children listen and learn; don’t answer,</a:t>
                      </a:r>
                      <a:r>
                        <a:rPr lang="en-US" sz="1800"/>
                        <a:t> question, or demonstrate skills unless they know the answer or are adept at the skill; unable to meet expectations of non-native teachers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1225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“Puts best</a:t>
                      </a:r>
                      <a:r>
                        <a:rPr lang="en-US" sz="1800"/>
                        <a:t> foot forward;” presents positive self-image and high hopes for the future; interprets native’s not boasting or speaking of future as lack of self-confidence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Not acceptable to “boast” or speak of the future</a:t>
                      </a:r>
                      <a:r>
                        <a:rPr lang="en-US" sz="1800"/>
                        <a:t> (makes job interviews difficult)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12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Communicates rapidly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Thinks</a:t>
                      </a:r>
                      <a:r>
                        <a:rPr lang="en-US" sz="1800"/>
                        <a:t> before answering; long pauses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5363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Must have closure for courtesy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 closure; may hang up without saying good-bye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12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Direct messages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Indirect</a:t>
                      </a:r>
                      <a:r>
                        <a:rPr lang="en-US" sz="1800"/>
                        <a:t> messages</a:t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272" name="Google Shape;272;p34"/>
          <p:cNvSpPr/>
          <p:nvPr/>
        </p:nvSpPr>
        <p:spPr>
          <a:xfrm>
            <a:off x="9753600" y="4343400"/>
            <a:ext cx="685800" cy="228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B03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34"/>
          <p:cNvSpPr/>
          <p:nvPr/>
        </p:nvSpPr>
        <p:spPr>
          <a:xfrm>
            <a:off x="9753600" y="3657600"/>
            <a:ext cx="685800" cy="228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B03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34"/>
          <p:cNvSpPr/>
          <p:nvPr/>
        </p:nvSpPr>
        <p:spPr>
          <a:xfrm>
            <a:off x="9753600" y="609600"/>
            <a:ext cx="685800" cy="228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B03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34"/>
          <p:cNvSpPr/>
          <p:nvPr/>
        </p:nvSpPr>
        <p:spPr>
          <a:xfrm>
            <a:off x="19928" y="2133600"/>
            <a:ext cx="8991600" cy="6096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6" name="Google Shape;276;p34"/>
          <p:cNvCxnSpPr/>
          <p:nvPr/>
        </p:nvCxnSpPr>
        <p:spPr>
          <a:xfrm>
            <a:off x="76200" y="2438400"/>
            <a:ext cx="1828800" cy="0"/>
          </a:xfrm>
          <a:prstGeom prst="straightConnector1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7" name="Google Shape;277;p34"/>
          <p:cNvCxnSpPr/>
          <p:nvPr/>
        </p:nvCxnSpPr>
        <p:spPr>
          <a:xfrm>
            <a:off x="4648200" y="2438400"/>
            <a:ext cx="1752600" cy="0"/>
          </a:xfrm>
          <a:prstGeom prst="straightConnector1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8" name="Google Shape;278;p3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9" name="Google Shape;279;p34"/>
          <p:cNvSpPr/>
          <p:nvPr/>
        </p:nvSpPr>
        <p:spPr>
          <a:xfrm>
            <a:off x="3733800" y="46038"/>
            <a:ext cx="1981200" cy="334962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D99593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graphicFrame>
        <p:nvGraphicFramePr>
          <p:cNvPr id="285" name="Google Shape;285;p35"/>
          <p:cNvGraphicFramePr/>
          <p:nvPr/>
        </p:nvGraphicFramePr>
        <p:xfrm>
          <a:off x="0" y="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{EDFC2207-0591-424E-BDB6-D172D32EED30}</a:tableStyleId>
              </a:tblPr>
              <a:tblGrid>
                <a:gridCol w="4572000"/>
                <a:gridCol w="4572000"/>
              </a:tblGrid>
              <a:tr h="5386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NON-NATIVE</a:t>
                      </a:r>
                      <a:r>
                        <a:rPr lang="en-US" sz="1800"/>
                        <a:t> BEHAVIOR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NATIVE BEHAVIOR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5363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Early demonstration</a:t>
                      </a:r>
                      <a:r>
                        <a:rPr lang="en-US" sz="1800"/>
                        <a:t> of learning, seeking to please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Early age – respect through</a:t>
                      </a:r>
                      <a:r>
                        <a:rPr lang="en-US" sz="1800"/>
                        <a:t> silence &amp; observation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766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Speaks to many people who give perspective to life; no need to</a:t>
                      </a:r>
                      <a:r>
                        <a:rPr lang="en-US" sz="1800"/>
                        <a:t> talk to those he is close to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Converses at length with those he is close to; watches and gives respect to those he does not know</a:t>
                      </a:r>
                      <a:r>
                        <a:rPr lang="en-US" sz="1800"/>
                        <a:t> well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5363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Values conversation as a way to get to know others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Values observance as a way to get to know others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455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Learns through</a:t>
                      </a:r>
                      <a:r>
                        <a:rPr lang="en-US" sz="1800"/>
                        <a:t> trial and error; teacher expects native students to demonstrate knowledge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Children listen and learn; don’t answer,</a:t>
                      </a:r>
                      <a:r>
                        <a:rPr lang="en-US" sz="1800"/>
                        <a:t> question, or demonstrate skills unless they know the answer or are adept at the skill; unable to meet expectations of non-native teachers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1225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“Puts best</a:t>
                      </a:r>
                      <a:r>
                        <a:rPr lang="en-US" sz="1800"/>
                        <a:t> foot forward;” presents positive self-image and high hopes for the future; interprets native’s not boasting or speaking of future as lack of self-confidence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Not acceptable to “boast” or speak of the future</a:t>
                      </a:r>
                      <a:r>
                        <a:rPr lang="en-US" sz="1800"/>
                        <a:t> (makes job interviews difficult)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12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Communicates rapidly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Thinks</a:t>
                      </a:r>
                      <a:r>
                        <a:rPr lang="en-US" sz="1800"/>
                        <a:t> before answering; long pauses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5363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Must have closure for courtesy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 closure; may hang up without saying good-bye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12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Direct messages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Indirect</a:t>
                      </a:r>
                      <a:r>
                        <a:rPr lang="en-US" sz="1800"/>
                        <a:t> messages</a:t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286" name="Google Shape;286;p35"/>
          <p:cNvSpPr/>
          <p:nvPr/>
        </p:nvSpPr>
        <p:spPr>
          <a:xfrm>
            <a:off x="9753600" y="4343400"/>
            <a:ext cx="685800" cy="228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B03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35"/>
          <p:cNvSpPr/>
          <p:nvPr/>
        </p:nvSpPr>
        <p:spPr>
          <a:xfrm>
            <a:off x="9753600" y="3657600"/>
            <a:ext cx="685800" cy="228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B03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35"/>
          <p:cNvSpPr/>
          <p:nvPr/>
        </p:nvSpPr>
        <p:spPr>
          <a:xfrm>
            <a:off x="9753600" y="609600"/>
            <a:ext cx="685800" cy="228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B03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35"/>
          <p:cNvSpPr/>
          <p:nvPr/>
        </p:nvSpPr>
        <p:spPr>
          <a:xfrm>
            <a:off x="0" y="2667000"/>
            <a:ext cx="9144000" cy="28194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0" name="Google Shape;290;p35"/>
          <p:cNvCxnSpPr/>
          <p:nvPr/>
        </p:nvCxnSpPr>
        <p:spPr>
          <a:xfrm>
            <a:off x="4648200" y="3886200"/>
            <a:ext cx="2667000" cy="0"/>
          </a:xfrm>
          <a:prstGeom prst="straightConnector1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1" name="Google Shape;291;p35"/>
          <p:cNvCxnSpPr/>
          <p:nvPr/>
        </p:nvCxnSpPr>
        <p:spPr>
          <a:xfrm>
            <a:off x="76200" y="3048000"/>
            <a:ext cx="4419600" cy="0"/>
          </a:xfrm>
          <a:prstGeom prst="straightConnector1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2" name="Google Shape;292;p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3" name="Google Shape;293;p35"/>
          <p:cNvSpPr/>
          <p:nvPr/>
        </p:nvSpPr>
        <p:spPr>
          <a:xfrm>
            <a:off x="3733800" y="46038"/>
            <a:ext cx="1981200" cy="334962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D99593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4" name="Google Shape;294;p35"/>
          <p:cNvCxnSpPr/>
          <p:nvPr/>
        </p:nvCxnSpPr>
        <p:spPr>
          <a:xfrm>
            <a:off x="76200" y="3352800"/>
            <a:ext cx="3962400" cy="0"/>
          </a:xfrm>
          <a:prstGeom prst="straightConnector1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5" name="Google Shape;295;p35"/>
          <p:cNvCxnSpPr/>
          <p:nvPr/>
        </p:nvCxnSpPr>
        <p:spPr>
          <a:xfrm>
            <a:off x="76200" y="4495800"/>
            <a:ext cx="2209800" cy="0"/>
          </a:xfrm>
          <a:prstGeom prst="straightConnector1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6" name="Google Shape;296;p35"/>
          <p:cNvCxnSpPr/>
          <p:nvPr/>
        </p:nvCxnSpPr>
        <p:spPr>
          <a:xfrm>
            <a:off x="4658360" y="4516120"/>
            <a:ext cx="2352040" cy="0"/>
          </a:xfrm>
          <a:prstGeom prst="straightConnector1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graphicFrame>
        <p:nvGraphicFramePr>
          <p:cNvPr id="302" name="Google Shape;302;p36"/>
          <p:cNvGraphicFramePr/>
          <p:nvPr/>
        </p:nvGraphicFramePr>
        <p:xfrm>
          <a:off x="0" y="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{EDFC2207-0591-424E-BDB6-D172D32EED30}</a:tableStyleId>
              </a:tblPr>
              <a:tblGrid>
                <a:gridCol w="4572000"/>
                <a:gridCol w="4572000"/>
              </a:tblGrid>
              <a:tr h="5386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NON-NATIVE</a:t>
                      </a:r>
                      <a:r>
                        <a:rPr lang="en-US" sz="1800"/>
                        <a:t> BEHAVIOR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NATIVE BEHAVIOR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5363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Early demonstration</a:t>
                      </a:r>
                      <a:r>
                        <a:rPr lang="en-US" sz="1800"/>
                        <a:t> of learning, seeking to please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Early age – respect through</a:t>
                      </a:r>
                      <a:r>
                        <a:rPr lang="en-US" sz="1800"/>
                        <a:t> silence &amp; observation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766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Speaks to many people who give perspective to life; no need to</a:t>
                      </a:r>
                      <a:r>
                        <a:rPr lang="en-US" sz="1800"/>
                        <a:t> talk to those he is close to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Converses at length with those he is close to; watches and gives respect to those he does not know</a:t>
                      </a:r>
                      <a:r>
                        <a:rPr lang="en-US" sz="1800"/>
                        <a:t> well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5363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Values conversation as a way to get to know others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Values observance as a way to get to know others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455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Learns through</a:t>
                      </a:r>
                      <a:r>
                        <a:rPr lang="en-US" sz="1800"/>
                        <a:t> trial and error; teacher expects native students to demonstrate knowledge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Children listen and learn; don’t answer,</a:t>
                      </a:r>
                      <a:r>
                        <a:rPr lang="en-US" sz="1800"/>
                        <a:t> question, or demonstrate skills unless they know the answer or are adept at the skill; unable to meet expectations of non-native teachers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1225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“Puts best</a:t>
                      </a:r>
                      <a:r>
                        <a:rPr lang="en-US" sz="1800"/>
                        <a:t> foot forward;” presents positive self-image and high hopes for the future; interprets native’s not boasting or speaking of future as lack of self-confidence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Not acceptable to “boast” or speak of the future</a:t>
                      </a:r>
                      <a:r>
                        <a:rPr lang="en-US" sz="1800"/>
                        <a:t> (makes job interviews difficult)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12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Communicates rapidly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Thinks</a:t>
                      </a:r>
                      <a:r>
                        <a:rPr lang="en-US" sz="1800"/>
                        <a:t> before answering; long pauses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5363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Must have closure for courtesy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 closure; may hang up without saying good-bye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12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Direct messages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Indirect</a:t>
                      </a:r>
                      <a:r>
                        <a:rPr lang="en-US" sz="1800"/>
                        <a:t> messages</a:t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303" name="Google Shape;303;p36"/>
          <p:cNvSpPr/>
          <p:nvPr/>
        </p:nvSpPr>
        <p:spPr>
          <a:xfrm>
            <a:off x="9753600" y="4343400"/>
            <a:ext cx="685800" cy="228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B03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36"/>
          <p:cNvSpPr/>
          <p:nvPr/>
        </p:nvSpPr>
        <p:spPr>
          <a:xfrm>
            <a:off x="9753600" y="3657600"/>
            <a:ext cx="685800" cy="228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B03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36"/>
          <p:cNvSpPr/>
          <p:nvPr/>
        </p:nvSpPr>
        <p:spPr>
          <a:xfrm>
            <a:off x="9753600" y="609600"/>
            <a:ext cx="685800" cy="228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B03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36"/>
          <p:cNvSpPr/>
          <p:nvPr/>
        </p:nvSpPr>
        <p:spPr>
          <a:xfrm>
            <a:off x="0" y="5410200"/>
            <a:ext cx="9144000" cy="381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3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8" name="Google Shape;308;p36"/>
          <p:cNvSpPr/>
          <p:nvPr/>
        </p:nvSpPr>
        <p:spPr>
          <a:xfrm>
            <a:off x="3733800" y="46038"/>
            <a:ext cx="1981200" cy="334962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D99593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graphicFrame>
        <p:nvGraphicFramePr>
          <p:cNvPr id="314" name="Google Shape;314;p37"/>
          <p:cNvGraphicFramePr/>
          <p:nvPr/>
        </p:nvGraphicFramePr>
        <p:xfrm>
          <a:off x="0" y="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{EDFC2207-0591-424E-BDB6-D172D32EED30}</a:tableStyleId>
              </a:tblPr>
              <a:tblGrid>
                <a:gridCol w="4572000"/>
                <a:gridCol w="4572000"/>
              </a:tblGrid>
              <a:tr h="5386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NON-NATIVE</a:t>
                      </a:r>
                      <a:r>
                        <a:rPr lang="en-US" sz="1800"/>
                        <a:t> BEHAVIOR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NATIVE BEHAVIOR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5363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Early demonstration</a:t>
                      </a:r>
                      <a:r>
                        <a:rPr lang="en-US" sz="1800"/>
                        <a:t> of learning, seeking to please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Early age – respect through</a:t>
                      </a:r>
                      <a:r>
                        <a:rPr lang="en-US" sz="1800"/>
                        <a:t> silence &amp; observation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766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Speaks to many people who give perspective to life; no need to</a:t>
                      </a:r>
                      <a:r>
                        <a:rPr lang="en-US" sz="1800"/>
                        <a:t> talk to those he is close to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Converses at length with those he is close to; watches and gives respect to those he does not know</a:t>
                      </a:r>
                      <a:r>
                        <a:rPr lang="en-US" sz="1800"/>
                        <a:t> well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5363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Values conversation as a way to get to know others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Values observance as a way to get to know others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455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Learns through</a:t>
                      </a:r>
                      <a:r>
                        <a:rPr lang="en-US" sz="1800"/>
                        <a:t> trial and error; teacher expects native students to demonstrate knowledge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Children listen and learn; don’t answer,</a:t>
                      </a:r>
                      <a:r>
                        <a:rPr lang="en-US" sz="1800"/>
                        <a:t> question, or demonstrate skills unless they know the answer or are adept at the skill; unable to meet expectations of non-native teachers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1225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“Puts best</a:t>
                      </a:r>
                      <a:r>
                        <a:rPr lang="en-US" sz="1800"/>
                        <a:t> foot forward;” presents positive self-image and high hopes for the future; interprets native’s not boasting or speaking of future as lack of self-confidence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Not acceptable to “boast” or speak of the future</a:t>
                      </a:r>
                      <a:r>
                        <a:rPr lang="en-US" sz="1800"/>
                        <a:t> (makes job interviews difficult)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12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Communicates rapidly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Thinks</a:t>
                      </a:r>
                      <a:r>
                        <a:rPr lang="en-US" sz="1800"/>
                        <a:t> before answering; long pauses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5363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Must have closure for courtesy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 closure; may hang up without saying good-bye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12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Direct messages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Indirect</a:t>
                      </a:r>
                      <a:r>
                        <a:rPr lang="en-US" sz="1800"/>
                        <a:t> messages</a:t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315" name="Google Shape;315;p37"/>
          <p:cNvSpPr/>
          <p:nvPr/>
        </p:nvSpPr>
        <p:spPr>
          <a:xfrm>
            <a:off x="9753600" y="4343400"/>
            <a:ext cx="685800" cy="228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B03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37"/>
          <p:cNvSpPr/>
          <p:nvPr/>
        </p:nvSpPr>
        <p:spPr>
          <a:xfrm>
            <a:off x="9753600" y="3657600"/>
            <a:ext cx="685800" cy="228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B03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37"/>
          <p:cNvSpPr/>
          <p:nvPr/>
        </p:nvSpPr>
        <p:spPr>
          <a:xfrm>
            <a:off x="9753600" y="609600"/>
            <a:ext cx="685800" cy="228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B03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37"/>
          <p:cNvSpPr/>
          <p:nvPr/>
        </p:nvSpPr>
        <p:spPr>
          <a:xfrm>
            <a:off x="0" y="5791200"/>
            <a:ext cx="9144000" cy="6096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3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0" name="Google Shape;320;p37"/>
          <p:cNvSpPr/>
          <p:nvPr/>
        </p:nvSpPr>
        <p:spPr>
          <a:xfrm>
            <a:off x="3733800" y="46038"/>
            <a:ext cx="1981200" cy="334962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D99593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graphicFrame>
        <p:nvGraphicFramePr>
          <p:cNvPr id="326" name="Google Shape;326;p38"/>
          <p:cNvGraphicFramePr/>
          <p:nvPr/>
        </p:nvGraphicFramePr>
        <p:xfrm>
          <a:off x="0" y="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{EDFC2207-0591-424E-BDB6-D172D32EED30}</a:tableStyleId>
              </a:tblPr>
              <a:tblGrid>
                <a:gridCol w="4572000"/>
                <a:gridCol w="4572000"/>
              </a:tblGrid>
              <a:tr h="5386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NON-NATIVE</a:t>
                      </a:r>
                      <a:r>
                        <a:rPr lang="en-US" sz="1800"/>
                        <a:t> BEHAVIOR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NATIVE BEHAVIOR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5363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Early demonstration</a:t>
                      </a:r>
                      <a:r>
                        <a:rPr lang="en-US" sz="1800"/>
                        <a:t> of learning, seeking to please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Early age – respect through</a:t>
                      </a:r>
                      <a:r>
                        <a:rPr lang="en-US" sz="1800"/>
                        <a:t> silence &amp; observation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766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Speaks to many people who give perspective to life; no need to</a:t>
                      </a:r>
                      <a:r>
                        <a:rPr lang="en-US" sz="1800"/>
                        <a:t> talk to those he is close to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Converses at length with those he is close to; watches and gives respect to those he does not know</a:t>
                      </a:r>
                      <a:r>
                        <a:rPr lang="en-US" sz="1800"/>
                        <a:t> well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5363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Values conversation as a way to get to know others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Values observance as a way to get to know others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455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Learns through</a:t>
                      </a:r>
                      <a:r>
                        <a:rPr lang="en-US" sz="1800"/>
                        <a:t> trial and error; teacher expects native students to demonstrate knowledge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Children listen and learn; don’t answer,</a:t>
                      </a:r>
                      <a:r>
                        <a:rPr lang="en-US" sz="1800"/>
                        <a:t> question, or demonstrate skills unless they know the answer or are adept at the skill; unable to meet expectations of non-native teachers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1225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“Puts best</a:t>
                      </a:r>
                      <a:r>
                        <a:rPr lang="en-US" sz="1800"/>
                        <a:t> foot forward;” presents positive self-image and high hopes for the future; interprets native’s not boasting or speaking of future as lack of self-confidence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Not acceptable to “boast” or speak of the future</a:t>
                      </a:r>
                      <a:r>
                        <a:rPr lang="en-US" sz="1800"/>
                        <a:t> (makes job interviews difficult)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12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Communicates rapidly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Thinks</a:t>
                      </a:r>
                      <a:r>
                        <a:rPr lang="en-US" sz="1800"/>
                        <a:t> before answering; long pauses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5363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Must have closure for courtesy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 closure; may hang up without saying good-bye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12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Direct messages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Indirect</a:t>
                      </a:r>
                      <a:r>
                        <a:rPr lang="en-US" sz="1800"/>
                        <a:t> messages</a:t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327" name="Google Shape;327;p38"/>
          <p:cNvSpPr/>
          <p:nvPr/>
        </p:nvSpPr>
        <p:spPr>
          <a:xfrm>
            <a:off x="9753600" y="4343400"/>
            <a:ext cx="685800" cy="228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B03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38"/>
          <p:cNvSpPr/>
          <p:nvPr/>
        </p:nvSpPr>
        <p:spPr>
          <a:xfrm>
            <a:off x="9753600" y="3657600"/>
            <a:ext cx="685800" cy="228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B03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38"/>
          <p:cNvSpPr/>
          <p:nvPr/>
        </p:nvSpPr>
        <p:spPr>
          <a:xfrm>
            <a:off x="9753600" y="609600"/>
            <a:ext cx="685800" cy="228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B03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38"/>
          <p:cNvSpPr/>
          <p:nvPr/>
        </p:nvSpPr>
        <p:spPr>
          <a:xfrm>
            <a:off x="0" y="6396354"/>
            <a:ext cx="9144000" cy="365125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3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2" name="Google Shape;332;p38"/>
          <p:cNvSpPr/>
          <p:nvPr/>
        </p:nvSpPr>
        <p:spPr>
          <a:xfrm>
            <a:off x="3733800" y="46038"/>
            <a:ext cx="1981200" cy="334962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D99593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graphicFrame>
        <p:nvGraphicFramePr>
          <p:cNvPr id="338" name="Google Shape;338;p39"/>
          <p:cNvGraphicFramePr/>
          <p:nvPr/>
        </p:nvGraphicFramePr>
        <p:xfrm>
          <a:off x="0" y="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{EDFC2207-0591-424E-BDB6-D172D32EED30}</a:tableStyleId>
              </a:tblPr>
              <a:tblGrid>
                <a:gridCol w="4572000"/>
                <a:gridCol w="4572000"/>
              </a:tblGrid>
              <a:tr h="6677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ENGLISH SPEAKERS THINK…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ATHAPASKANS THINK…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551425"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Presentation of Self</a:t>
                      </a:r>
                      <a:endParaRPr/>
                    </a:p>
                  </a:txBody>
                  <a:tcPr marT="45725" marB="45725" marR="91450" marL="91450" anchor="b"/>
                </a:tc>
                <a:tc hMerge="1"/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do not speak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talk too much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keep silent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always talk first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avoid situations of talking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talk to people</a:t>
                      </a:r>
                      <a:r>
                        <a:rPr lang="en-US" sz="1800"/>
                        <a:t> they do not know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play down</a:t>
                      </a:r>
                      <a:r>
                        <a:rPr lang="en-US" sz="1800"/>
                        <a:t> their abilities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brag about themselves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act as if they expect things to be given</a:t>
                      </a:r>
                      <a:r>
                        <a:rPr lang="en-US" sz="1800"/>
                        <a:t> to them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do not help people even when they can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deny planning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always talk about what is going to happen later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601300"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Distribution of Talk</a:t>
                      </a:r>
                      <a:endParaRPr/>
                    </a:p>
                  </a:txBody>
                  <a:tcPr marT="45725" marB="45725" marR="91450" marL="91450" anchor="b"/>
                </a:tc>
                <a:tc hMerge="1"/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avoid direct questions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ask too many questions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never start a conversation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always interrupt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talk off the topic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only talk about what they are interested in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never say anything</a:t>
                      </a:r>
                      <a:r>
                        <a:rPr lang="en-US" sz="1800"/>
                        <a:t> about themselves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don’t give others a chance to talk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are slow to take a turn in</a:t>
                      </a:r>
                      <a:r>
                        <a:rPr lang="en-US" sz="1800"/>
                        <a:t> talking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just go on and on when they talk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339" name="Google Shape;339;p39"/>
          <p:cNvSpPr/>
          <p:nvPr/>
        </p:nvSpPr>
        <p:spPr>
          <a:xfrm>
            <a:off x="9448800" y="3581400"/>
            <a:ext cx="685800" cy="228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B03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39"/>
          <p:cNvSpPr/>
          <p:nvPr/>
        </p:nvSpPr>
        <p:spPr>
          <a:xfrm>
            <a:off x="25400" y="1219200"/>
            <a:ext cx="9042400" cy="381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3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42" name="Google Shape;342;p39"/>
          <p:cNvCxnSpPr/>
          <p:nvPr/>
        </p:nvCxnSpPr>
        <p:spPr>
          <a:xfrm>
            <a:off x="3810000" y="187960"/>
            <a:ext cx="1752600" cy="0"/>
          </a:xfrm>
          <a:prstGeom prst="straightConnector1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med" w="med" type="triangle"/>
            <a:tailEnd len="med" w="med" type="triangl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graphicFrame>
        <p:nvGraphicFramePr>
          <p:cNvPr id="348" name="Google Shape;348;p40"/>
          <p:cNvGraphicFramePr/>
          <p:nvPr/>
        </p:nvGraphicFramePr>
        <p:xfrm>
          <a:off x="0" y="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{EDFC2207-0591-424E-BDB6-D172D32EED30}</a:tableStyleId>
              </a:tblPr>
              <a:tblGrid>
                <a:gridCol w="4572000"/>
                <a:gridCol w="4572000"/>
              </a:tblGrid>
              <a:tr h="6677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ENGLISH SPEAKERS THINK…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ATHAPASKANS THINK…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551425"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Presentation of Self</a:t>
                      </a:r>
                      <a:endParaRPr/>
                    </a:p>
                  </a:txBody>
                  <a:tcPr marT="45725" marB="45725" marR="91450" marL="91450" anchor="b"/>
                </a:tc>
                <a:tc hMerge="1"/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do not speak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talk too much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keep silent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always talk first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avoid situations of talking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talk to people</a:t>
                      </a:r>
                      <a:r>
                        <a:rPr lang="en-US" sz="1800"/>
                        <a:t> they do not know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play down</a:t>
                      </a:r>
                      <a:r>
                        <a:rPr lang="en-US" sz="1800"/>
                        <a:t> their abilities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brag about themselves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act as if they expect things to be given</a:t>
                      </a:r>
                      <a:r>
                        <a:rPr lang="en-US" sz="1800"/>
                        <a:t> to them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do not help people even when they can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deny planning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always talk about what is going to happen later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601300"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Distribution of Talk</a:t>
                      </a:r>
                      <a:endParaRPr/>
                    </a:p>
                  </a:txBody>
                  <a:tcPr marT="45725" marB="45725" marR="91450" marL="91450" anchor="b"/>
                </a:tc>
                <a:tc hMerge="1"/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avoid direct questions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ask too many questions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never start a conversation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always interrupt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talk off the topic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only talk about what they are interested in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never say anything</a:t>
                      </a:r>
                      <a:r>
                        <a:rPr lang="en-US" sz="1800"/>
                        <a:t> about themselves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don’t give others a chance to talk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are slow to take a turn in</a:t>
                      </a:r>
                      <a:r>
                        <a:rPr lang="en-US" sz="1800"/>
                        <a:t> talking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just go on and on when they talk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349" name="Google Shape;349;p40"/>
          <p:cNvSpPr/>
          <p:nvPr/>
        </p:nvSpPr>
        <p:spPr>
          <a:xfrm>
            <a:off x="9448800" y="3581400"/>
            <a:ext cx="685800" cy="228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B03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40"/>
          <p:cNvSpPr/>
          <p:nvPr/>
        </p:nvSpPr>
        <p:spPr>
          <a:xfrm>
            <a:off x="25400" y="2743200"/>
            <a:ext cx="9042400" cy="6858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4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52" name="Google Shape;352;p40"/>
          <p:cNvCxnSpPr/>
          <p:nvPr/>
        </p:nvCxnSpPr>
        <p:spPr>
          <a:xfrm>
            <a:off x="3810000" y="187960"/>
            <a:ext cx="1752600" cy="0"/>
          </a:xfrm>
          <a:prstGeom prst="straightConnector1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med" w="med" type="triangle"/>
            <a:tailEnd len="med" w="med" type="triangl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graphicFrame>
        <p:nvGraphicFramePr>
          <p:cNvPr id="358" name="Google Shape;358;p41"/>
          <p:cNvGraphicFramePr/>
          <p:nvPr/>
        </p:nvGraphicFramePr>
        <p:xfrm>
          <a:off x="0" y="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{EDFC2207-0591-424E-BDB6-D172D32EED30}</a:tableStyleId>
              </a:tblPr>
              <a:tblGrid>
                <a:gridCol w="4572000"/>
                <a:gridCol w="457200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ENGLISH SPEAKERS THINK…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ATHAPASKANS THINK…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Contents of Talk</a:t>
                      </a:r>
                      <a:endParaRPr/>
                    </a:p>
                  </a:txBody>
                  <a:tcPr marT="45725" marB="45725" marR="91450" marL="91450"/>
                </a:tc>
                <a:tc hMerge="1"/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are too indirect, too explicit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are not careful about how they talk about people or things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don’t make sense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just leave without saying</a:t>
                      </a:r>
                      <a:r>
                        <a:rPr lang="en-US" sz="1800"/>
                        <a:t> anything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have to say good-bye</a:t>
                      </a:r>
                      <a:r>
                        <a:rPr lang="en-US" sz="1800"/>
                        <a:t> even when you are the one who is leaving</a:t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graphicFrame>
        <p:nvGraphicFramePr>
          <p:cNvPr id="359" name="Google Shape;359;p41"/>
          <p:cNvGraphicFramePr/>
          <p:nvPr/>
        </p:nvGraphicFramePr>
        <p:xfrm>
          <a:off x="0" y="249633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{EDFC2207-0591-424E-BDB6-D172D32EED30}</a:tableStyleId>
              </a:tblPr>
              <a:tblGrid>
                <a:gridCol w="2057400"/>
                <a:gridCol w="4267200"/>
                <a:gridCol w="281940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BODY LANGUAGE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MEANING TO NON-NATIVE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MEANING TO NATIVE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237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Nodding head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understand what you are</a:t>
                      </a:r>
                      <a:r>
                        <a:rPr lang="en-US" sz="1800"/>
                        <a:t> saying”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hear what you are saying”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14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Raised eyebrows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am surprised</a:t>
                      </a:r>
                      <a:r>
                        <a:rPr lang="en-US" sz="1800"/>
                        <a:t> by what I am seeing or hearing”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“Yes, I agree with what you are saying”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14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Furrowed brow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am listening</a:t>
                      </a:r>
                      <a:r>
                        <a:rPr lang="en-US" sz="1800"/>
                        <a:t> very carefully to what you are saying” or “I question the truth in what I am seeing or hearing”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“No” or “I am displeased with you”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14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Tapping pencil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am distracted”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am bored”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14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Arms tight to body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am cold”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I want to</a:t>
                      </a:r>
                      <a:r>
                        <a:rPr lang="en-US" sz="1800"/>
                        <a:t> maintain an impersonal distance to you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414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 eye contact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am lying to you”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respect</a:t>
                      </a:r>
                      <a:r>
                        <a:rPr lang="en-US" sz="1800"/>
                        <a:t> you”</a:t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360" name="Google Shape;360;p41"/>
          <p:cNvSpPr/>
          <p:nvPr/>
        </p:nvSpPr>
        <p:spPr>
          <a:xfrm>
            <a:off x="9601200" y="4343400"/>
            <a:ext cx="685800" cy="228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B03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41"/>
          <p:cNvSpPr/>
          <p:nvPr/>
        </p:nvSpPr>
        <p:spPr>
          <a:xfrm>
            <a:off x="9601200" y="5943600"/>
            <a:ext cx="685800" cy="228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B03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41"/>
          <p:cNvSpPr/>
          <p:nvPr/>
        </p:nvSpPr>
        <p:spPr>
          <a:xfrm>
            <a:off x="40640" y="2829560"/>
            <a:ext cx="9042400" cy="4572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4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graphicFrame>
        <p:nvGraphicFramePr>
          <p:cNvPr id="369" name="Google Shape;369;p42"/>
          <p:cNvGraphicFramePr/>
          <p:nvPr/>
        </p:nvGraphicFramePr>
        <p:xfrm>
          <a:off x="0" y="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{EDFC2207-0591-424E-BDB6-D172D32EED30}</a:tableStyleId>
              </a:tblPr>
              <a:tblGrid>
                <a:gridCol w="4572000"/>
                <a:gridCol w="457200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ENGLISH SPEAKERS THINK…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ATHAPASKANS THINK…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Contents of Talk</a:t>
                      </a:r>
                      <a:endParaRPr/>
                    </a:p>
                  </a:txBody>
                  <a:tcPr marT="45725" marB="45725" marR="91450" marL="91450"/>
                </a:tc>
                <a:tc hMerge="1"/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are too indirect, too explicit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are not careful about how they talk about people or things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don’t make sense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just leave without saying</a:t>
                      </a:r>
                      <a:r>
                        <a:rPr lang="en-US" sz="1800"/>
                        <a:t> anything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have to say good-bye</a:t>
                      </a:r>
                      <a:r>
                        <a:rPr lang="en-US" sz="1800"/>
                        <a:t> even when you are the one who is leaving</a:t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graphicFrame>
        <p:nvGraphicFramePr>
          <p:cNvPr id="370" name="Google Shape;370;p42"/>
          <p:cNvGraphicFramePr/>
          <p:nvPr/>
        </p:nvGraphicFramePr>
        <p:xfrm>
          <a:off x="0" y="249633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{EDFC2207-0591-424E-BDB6-D172D32EED30}</a:tableStyleId>
              </a:tblPr>
              <a:tblGrid>
                <a:gridCol w="2057400"/>
                <a:gridCol w="4267200"/>
                <a:gridCol w="281940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BODY LANGUAGE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MEANING TO NON-NATIVE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MEANING TO NATIVE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237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Nodding head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understand what you are</a:t>
                      </a:r>
                      <a:r>
                        <a:rPr lang="en-US" sz="1800"/>
                        <a:t> saying”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hear what you are saying”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14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Raised eyebrows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am surprised</a:t>
                      </a:r>
                      <a:r>
                        <a:rPr lang="en-US" sz="1800"/>
                        <a:t> by what I am seeing or hearing”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“Yes, I agree with what you are saying”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14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Furrowed brow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am listening</a:t>
                      </a:r>
                      <a:r>
                        <a:rPr lang="en-US" sz="1800"/>
                        <a:t> very carefully to what you are saying” or “I question the truth in what I am seeing or hearing”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“No” or “I am displeased with you”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14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Tapping pencil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am distracted”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am bored”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14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Arms tight to body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am cold”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I want to</a:t>
                      </a:r>
                      <a:r>
                        <a:rPr lang="en-US" sz="1800"/>
                        <a:t> maintain an impersonal distance to you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414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 eye contact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am lying to you”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respect</a:t>
                      </a:r>
                      <a:r>
                        <a:rPr lang="en-US" sz="1800"/>
                        <a:t> you”</a:t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371" name="Google Shape;371;p42"/>
          <p:cNvSpPr/>
          <p:nvPr/>
        </p:nvSpPr>
        <p:spPr>
          <a:xfrm>
            <a:off x="9601200" y="4343400"/>
            <a:ext cx="685800" cy="228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B03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42"/>
          <p:cNvSpPr/>
          <p:nvPr/>
        </p:nvSpPr>
        <p:spPr>
          <a:xfrm>
            <a:off x="9601200" y="5943600"/>
            <a:ext cx="685800" cy="228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B03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42"/>
          <p:cNvSpPr/>
          <p:nvPr/>
        </p:nvSpPr>
        <p:spPr>
          <a:xfrm>
            <a:off x="25400" y="3303896"/>
            <a:ext cx="9042400" cy="6096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4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graphicFrame>
        <p:nvGraphicFramePr>
          <p:cNvPr id="380" name="Google Shape;380;p43"/>
          <p:cNvGraphicFramePr/>
          <p:nvPr/>
        </p:nvGraphicFramePr>
        <p:xfrm>
          <a:off x="0" y="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{EDFC2207-0591-424E-BDB6-D172D32EED30}</a:tableStyleId>
              </a:tblPr>
              <a:tblGrid>
                <a:gridCol w="4572000"/>
                <a:gridCol w="457200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ENGLISH SPEAKERS THINK…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ATHAPASKANS THINK…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Contents of Talk</a:t>
                      </a:r>
                      <a:endParaRPr/>
                    </a:p>
                  </a:txBody>
                  <a:tcPr marT="45725" marB="45725" marR="91450" marL="91450"/>
                </a:tc>
                <a:tc hMerge="1"/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are too indirect, too explicit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are not careful about how they talk about people or things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don’t make sense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just leave without saying</a:t>
                      </a:r>
                      <a:r>
                        <a:rPr lang="en-US" sz="1800"/>
                        <a:t> anything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have to say good-bye</a:t>
                      </a:r>
                      <a:r>
                        <a:rPr lang="en-US" sz="1800"/>
                        <a:t> even when you are the one who is leaving</a:t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graphicFrame>
        <p:nvGraphicFramePr>
          <p:cNvPr id="381" name="Google Shape;381;p43"/>
          <p:cNvGraphicFramePr/>
          <p:nvPr/>
        </p:nvGraphicFramePr>
        <p:xfrm>
          <a:off x="0" y="249633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{EDFC2207-0591-424E-BDB6-D172D32EED30}</a:tableStyleId>
              </a:tblPr>
              <a:tblGrid>
                <a:gridCol w="2057400"/>
                <a:gridCol w="4267200"/>
                <a:gridCol w="281940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BODY LANGUAGE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MEANING TO NON-NATIVE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MEANING TO NATIVE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237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Nodding head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understand what you are</a:t>
                      </a:r>
                      <a:r>
                        <a:rPr lang="en-US" sz="1800"/>
                        <a:t> saying”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hear what you are saying”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14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Raised eyebrows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am surprised</a:t>
                      </a:r>
                      <a:r>
                        <a:rPr lang="en-US" sz="1800"/>
                        <a:t> by what I am seeing or hearing”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“Yes, I agree with what you are saying”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14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Furrowed brow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am listening</a:t>
                      </a:r>
                      <a:r>
                        <a:rPr lang="en-US" sz="1800"/>
                        <a:t> very carefully to what you are saying” or “I question the truth in what I am seeing or hearing”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“No” or “I am displeased with you”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14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Tapping pencil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am distracted”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am bored”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14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Arms tight to body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am cold”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I want to</a:t>
                      </a:r>
                      <a:r>
                        <a:rPr lang="en-US" sz="1800"/>
                        <a:t> maintain an impersonal distance to you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414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 eye contact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am lying to you”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respect</a:t>
                      </a:r>
                      <a:r>
                        <a:rPr lang="en-US" sz="1800"/>
                        <a:t> you”</a:t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382" name="Google Shape;382;p43"/>
          <p:cNvSpPr/>
          <p:nvPr/>
        </p:nvSpPr>
        <p:spPr>
          <a:xfrm>
            <a:off x="9601200" y="4343400"/>
            <a:ext cx="685800" cy="228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B03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43"/>
          <p:cNvSpPr/>
          <p:nvPr/>
        </p:nvSpPr>
        <p:spPr>
          <a:xfrm>
            <a:off x="9601200" y="5943600"/>
            <a:ext cx="685800" cy="228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B03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43"/>
          <p:cNvSpPr/>
          <p:nvPr/>
        </p:nvSpPr>
        <p:spPr>
          <a:xfrm>
            <a:off x="25400" y="3956712"/>
            <a:ext cx="9042400" cy="9144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4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williwaw.com/magento/media/catalog/product/cache/1/image/5e06319eda06f020e43594a9c230972d/a/k/ak-usa-map-1200.jpg" id="120" name="Google Shape;12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6200" y="-76200"/>
            <a:ext cx="9462609" cy="649224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 txBox="1"/>
          <p:nvPr/>
        </p:nvSpPr>
        <p:spPr>
          <a:xfrm>
            <a:off x="2286000" y="6396335"/>
            <a:ext cx="4876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Map available from www.williwaw.com</a:t>
            </a:r>
            <a:endParaRPr/>
          </a:p>
        </p:txBody>
      </p:sp>
      <p:sp>
        <p:nvSpPr>
          <p:cNvPr id="122" name="Google Shape;122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3" name="Google Shape;123;p17"/>
          <p:cNvSpPr/>
          <p:nvPr/>
        </p:nvSpPr>
        <p:spPr>
          <a:xfrm>
            <a:off x="1295400" y="838200"/>
            <a:ext cx="2438400" cy="1219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Point Lay, AK</a:t>
            </a:r>
            <a:endParaRPr/>
          </a:p>
        </p:txBody>
      </p:sp>
      <p:sp>
        <p:nvSpPr>
          <p:cNvPr id="124" name="Google Shape;124;p17"/>
          <p:cNvSpPr/>
          <p:nvPr/>
        </p:nvSpPr>
        <p:spPr>
          <a:xfrm>
            <a:off x="3761096" y="1260144"/>
            <a:ext cx="381000" cy="3810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81600" y="609599"/>
            <a:ext cx="3784005" cy="6126480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sp>
        <p:nvSpPr>
          <p:cNvPr id="126" name="Google Shape;126;p17"/>
          <p:cNvSpPr/>
          <p:nvPr/>
        </p:nvSpPr>
        <p:spPr>
          <a:xfrm>
            <a:off x="1295400" y="3733799"/>
            <a:ext cx="4572000" cy="1447801"/>
          </a:xfrm>
          <a:prstGeom prst="right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Water &amp; sewer loops are buried under the roads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graphicFrame>
        <p:nvGraphicFramePr>
          <p:cNvPr id="391" name="Google Shape;391;p44"/>
          <p:cNvGraphicFramePr/>
          <p:nvPr/>
        </p:nvGraphicFramePr>
        <p:xfrm>
          <a:off x="0" y="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{EDFC2207-0591-424E-BDB6-D172D32EED30}</a:tableStyleId>
              </a:tblPr>
              <a:tblGrid>
                <a:gridCol w="4572000"/>
                <a:gridCol w="457200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ENGLISH SPEAKERS THINK…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ATHAPASKANS THINK…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Contents of Talk</a:t>
                      </a:r>
                      <a:endParaRPr/>
                    </a:p>
                  </a:txBody>
                  <a:tcPr marT="45725" marB="45725" marR="91450" marL="91450"/>
                </a:tc>
                <a:tc hMerge="1"/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are too indirect, too explicit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are not careful about how they talk about people or things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don’t make sense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86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just leave without saying</a:t>
                      </a:r>
                      <a:r>
                        <a:rPr lang="en-US" sz="1800"/>
                        <a:t> anything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They have to say good-bye</a:t>
                      </a:r>
                      <a:r>
                        <a:rPr lang="en-US" sz="1800"/>
                        <a:t> even when you are the one who is leaving</a:t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graphicFrame>
        <p:nvGraphicFramePr>
          <p:cNvPr id="392" name="Google Shape;392;p44"/>
          <p:cNvGraphicFramePr/>
          <p:nvPr/>
        </p:nvGraphicFramePr>
        <p:xfrm>
          <a:off x="0" y="249633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{EDFC2207-0591-424E-BDB6-D172D32EED30}</a:tableStyleId>
              </a:tblPr>
              <a:tblGrid>
                <a:gridCol w="2057400"/>
                <a:gridCol w="4267200"/>
                <a:gridCol w="281940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BODY LANGUAGE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MEANING TO NON-NATIVE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MEANING TO NATIVE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237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Nodding head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understand what you are</a:t>
                      </a:r>
                      <a:r>
                        <a:rPr lang="en-US" sz="1800"/>
                        <a:t> saying”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hear what you are saying”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14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Raised eyebrows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am surprised</a:t>
                      </a:r>
                      <a:r>
                        <a:rPr lang="en-US" sz="1800"/>
                        <a:t> by what I am seeing or hearing”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“Yes, I agree with what you are saying”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14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Furrowed brow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am listening</a:t>
                      </a:r>
                      <a:r>
                        <a:rPr lang="en-US" sz="1800"/>
                        <a:t> very carefully to what you are saying” or “I question the truth in what I am seeing or hearing”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“No” or “I am displeased with you”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14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Tapping pencil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am distracted”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am bored”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14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Arms tight to body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am cold”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I want to</a:t>
                      </a:r>
                      <a:r>
                        <a:rPr lang="en-US" sz="1800"/>
                        <a:t> maintain an impersonal distance to you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414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 eye contact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am lying to you”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“I respect</a:t>
                      </a:r>
                      <a:r>
                        <a:rPr lang="en-US" sz="1800"/>
                        <a:t> you”</a:t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393" name="Google Shape;393;p44"/>
          <p:cNvSpPr/>
          <p:nvPr/>
        </p:nvSpPr>
        <p:spPr>
          <a:xfrm>
            <a:off x="9601200" y="4343400"/>
            <a:ext cx="685800" cy="228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B03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44"/>
          <p:cNvSpPr/>
          <p:nvPr/>
        </p:nvSpPr>
        <p:spPr>
          <a:xfrm>
            <a:off x="9601200" y="5943600"/>
            <a:ext cx="685800" cy="228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B03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44"/>
          <p:cNvSpPr/>
          <p:nvPr/>
        </p:nvSpPr>
        <p:spPr>
          <a:xfrm>
            <a:off x="25400" y="5929952"/>
            <a:ext cx="9042400" cy="381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4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Elders</a:t>
            </a:r>
            <a:endParaRPr/>
          </a:p>
        </p:txBody>
      </p:sp>
      <p:sp>
        <p:nvSpPr>
          <p:cNvPr id="402" name="Google Shape;402;p4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Elders are highly respected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Considered wise by virtue of age and survival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Treat them with the utmost respect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Not doing so may cause offence and result in passive resistance to all you want to accomplish</a:t>
            </a:r>
            <a:endParaRPr/>
          </a:p>
          <a:p>
            <a: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403" name="Google Shape;403;p45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Identify the chief, mayor, village elders/leaders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Contact them to honor them – even if you are not dealing directly with them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Gain their support</a:t>
            </a:r>
            <a:endParaRPr/>
          </a:p>
          <a:p>
            <a: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404" name="Google Shape;404;p4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Community Gatherings</a:t>
            </a:r>
            <a:endParaRPr/>
          </a:p>
        </p:txBody>
      </p:sp>
      <p:sp>
        <p:nvSpPr>
          <p:cNvPr id="410" name="Google Shape;410;p4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Will likely not start on time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Will never end on time</a:t>
            </a:r>
            <a:endParaRPr/>
          </a:p>
          <a:p>
            <a: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People will come for food – even potlatches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The more door prizes you have, the more people will attend</a:t>
            </a:r>
            <a:endParaRPr/>
          </a:p>
          <a:p>
            <a: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411" name="Google Shape;411;p4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They appreciate you showing an interest in their culture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sz="2800"/>
              <a:t>Dance!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sz="2800"/>
              <a:t>Beat the drum!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sz="2800"/>
              <a:t>Eat their food (keep Ziplock in pocket)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Community Gatherings</a:t>
            </a:r>
            <a:endParaRPr/>
          </a:p>
        </p:txBody>
      </p:sp>
      <p:sp>
        <p:nvSpPr>
          <p:cNvPr id="417" name="Google Shape;417;p47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Priority of serving food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sz="2800"/>
              <a:t>Male elders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sz="2800"/>
              <a:t>Female elders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sz="2800"/>
              <a:t>Males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sz="2800"/>
              <a:t>Females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sz="2800"/>
              <a:t>Children feed themselves</a:t>
            </a:r>
            <a:endParaRPr/>
          </a:p>
          <a:p>
            <a: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418" name="Google Shape;418;p47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Do not step over a backpack or personal item – do not move it – respect it</a:t>
            </a:r>
            <a:endParaRPr/>
          </a:p>
        </p:txBody>
      </p:sp>
      <p:pic>
        <p:nvPicPr>
          <p:cNvPr descr="Guy Peters.JPG" id="419" name="Google Shape;41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01202" y="3657600"/>
            <a:ext cx="2623598" cy="2926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Public Introductions</a:t>
            </a:r>
            <a:endParaRPr/>
          </a:p>
        </p:txBody>
      </p:sp>
      <p:sp>
        <p:nvSpPr>
          <p:cNvPr id="425" name="Google Shape;425;p4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They may introduce themselves by giving: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/>
              <a:t>Their non-native name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/>
              <a:t>Their native name and its meaning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/>
              <a:t>What village they are from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/>
              <a:t>A brief family history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/>
              <a:t>What brought them here for this gathering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It’s important for them know who you are and how you are connected to their village</a:t>
            </a:r>
            <a:endParaRPr/>
          </a:p>
        </p:txBody>
      </p:sp>
      <p:sp>
        <p:nvSpPr>
          <p:cNvPr id="426" name="Google Shape;426;p4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7" name="Google Shape;427;p48"/>
          <p:cNvSpPr/>
          <p:nvPr/>
        </p:nvSpPr>
        <p:spPr>
          <a:xfrm>
            <a:off x="419100" y="4800600"/>
            <a:ext cx="8305800" cy="10668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48"/>
          <p:cNvSpPr txBox="1"/>
          <p:nvPr/>
        </p:nvSpPr>
        <p:spPr>
          <a:xfrm>
            <a:off x="1409700" y="5801380"/>
            <a:ext cx="6324600" cy="52322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 your story before you get there!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Public Meetings</a:t>
            </a:r>
            <a:endParaRPr/>
          </a:p>
        </p:txBody>
      </p:sp>
      <p:sp>
        <p:nvSpPr>
          <p:cNvPr id="434" name="Google Shape;434;p49"/>
          <p:cNvSpPr txBox="1"/>
          <p:nvPr>
            <p:ph idx="1" type="body"/>
          </p:nvPr>
        </p:nvSpPr>
        <p:spPr>
          <a:xfrm>
            <a:off x="685800" y="1600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en-US" sz="2590"/>
              <a:t>English may not be their first language</a:t>
            </a:r>
            <a:endParaRPr/>
          </a:p>
          <a:p>
            <a:pPr indent="-342900" lvl="0" marL="342900" rtl="0" algn="l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en-US" sz="2590"/>
              <a:t>Speak slowly in short sentences with no extra words</a:t>
            </a:r>
            <a:endParaRPr/>
          </a:p>
          <a:p>
            <a:pPr indent="-342900" lvl="0" marL="342900" rtl="0" algn="l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en-US" sz="2590"/>
              <a:t>Pause often</a:t>
            </a:r>
            <a:endParaRPr/>
          </a:p>
          <a:p>
            <a:pPr indent="-342900" lvl="0" marL="342900" rtl="0" algn="l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en-US" sz="2590"/>
              <a:t>Do not ask many questions – respect their privacy</a:t>
            </a:r>
            <a:endParaRPr/>
          </a:p>
          <a:p>
            <a:pPr indent="-178435" lvl="0" marL="342900" rtl="0" algn="l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t/>
            </a:r>
            <a:endParaRPr sz="2590"/>
          </a:p>
          <a:p>
            <a:pPr indent="-178435" lvl="0" marL="342900" rtl="0" algn="l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t/>
            </a:r>
            <a:endParaRPr sz="2590"/>
          </a:p>
        </p:txBody>
      </p:sp>
      <p:sp>
        <p:nvSpPr>
          <p:cNvPr id="435" name="Google Shape;435;p49"/>
          <p:cNvSpPr txBox="1"/>
          <p:nvPr>
            <p:ph idx="2" type="body"/>
          </p:nvPr>
        </p:nvSpPr>
        <p:spPr>
          <a:xfrm>
            <a:off x="4648200" y="1600200"/>
            <a:ext cx="4267200" cy="50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en-US" sz="2590"/>
              <a:t>If they are not responding…</a:t>
            </a:r>
            <a:endParaRPr/>
          </a:p>
          <a:p>
            <a:pPr indent="-285750" lvl="1" marL="742950" rtl="0" algn="l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220"/>
              <a:buChar char="–"/>
            </a:pPr>
            <a:r>
              <a:rPr lang="en-US" sz="2220"/>
              <a:t>They are trained to listen and watch</a:t>
            </a:r>
            <a:endParaRPr/>
          </a:p>
          <a:p>
            <a:pPr indent="-285750" lvl="1" marL="742950" rtl="0" algn="l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220"/>
              <a:buChar char="–"/>
            </a:pPr>
            <a:r>
              <a:rPr lang="en-US" sz="2220"/>
              <a:t>They may be processing what you said – wait </a:t>
            </a:r>
            <a:endParaRPr/>
          </a:p>
          <a:p>
            <a:pPr indent="-285750" lvl="1" marL="742950" rtl="0" algn="l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220"/>
              <a:buChar char="–"/>
            </a:pPr>
            <a:r>
              <a:rPr lang="en-US" sz="2220"/>
              <a:t>May have said “Yes” by raising their eyebrows or “No” by scrunching their eyebrows</a:t>
            </a:r>
            <a:endParaRPr/>
          </a:p>
          <a:p>
            <a:pPr indent="-285750" lvl="1" marL="742950" rtl="0" algn="l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220"/>
              <a:buChar char="–"/>
            </a:pPr>
            <a:r>
              <a:rPr lang="en-US" sz="2220"/>
              <a:t>May use their nose to point</a:t>
            </a:r>
            <a:endParaRPr/>
          </a:p>
          <a:p>
            <a:pPr indent="-285750" lvl="1" marL="742950" rtl="0" algn="l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220"/>
              <a:buChar char="–"/>
            </a:pPr>
            <a:r>
              <a:rPr lang="en-US" sz="2220"/>
              <a:t>They may not understand  what you said – wait – then say it a different way</a:t>
            </a:r>
            <a:endParaRPr/>
          </a:p>
          <a:p>
            <a:pPr indent="-144780" lvl="1" marL="742950" rtl="0" algn="l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220"/>
              <a:buNone/>
            </a:pPr>
            <a:r>
              <a:t/>
            </a:r>
            <a:endParaRPr sz="2220"/>
          </a:p>
        </p:txBody>
      </p:sp>
      <p:sp>
        <p:nvSpPr>
          <p:cNvPr id="436" name="Google Shape;436;p4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Public Meetings</a:t>
            </a:r>
            <a:endParaRPr/>
          </a:p>
        </p:txBody>
      </p:sp>
      <p:sp>
        <p:nvSpPr>
          <p:cNvPr id="442" name="Google Shape;442;p50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/>
              <a:t>They often look down and do not make eye contact</a:t>
            </a:r>
            <a:endParaRPr/>
          </a:p>
          <a:p>
            <a:pPr indent="-342900" lvl="0" marL="342900" rtl="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/>
              <a:t>In a lecture setting they will not look at you or your mouth – they may appear to be sleeping (esp. men), but they will be listening!</a:t>
            </a:r>
            <a:endParaRPr/>
          </a:p>
          <a:p>
            <a:pPr indent="-177800" lvl="0" marL="342900" rtl="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t/>
            </a:r>
            <a:endParaRPr sz="2600"/>
          </a:p>
        </p:txBody>
      </p:sp>
      <p:pic>
        <p:nvPicPr>
          <p:cNvPr descr="P1000287" id="443" name="Google Shape;443;p50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46440" y="1965960"/>
            <a:ext cx="2869824" cy="420624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5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1"/>
          <p:cNvSpPr txBox="1"/>
          <p:nvPr>
            <p:ph idx="1" type="subTitle"/>
          </p:nvPr>
        </p:nvSpPr>
        <p:spPr>
          <a:xfrm>
            <a:off x="289560" y="1560726"/>
            <a:ext cx="4130040" cy="2096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</a:rPr>
              <a:t>Ask one or two respected elders to help present the concepts to the villagers</a:t>
            </a:r>
            <a:endParaRPr/>
          </a:p>
        </p:txBody>
      </p:sp>
      <p:pic>
        <p:nvPicPr>
          <p:cNvPr descr="IMG_4561.JPG" id="450" name="Google Shape;450;p51"/>
          <p:cNvPicPr preferRelativeResize="0"/>
          <p:nvPr/>
        </p:nvPicPr>
        <p:blipFill rotWithShape="1">
          <a:blip r:embed="rId3">
            <a:alphaModFix/>
          </a:blip>
          <a:srcRect b="3333" l="18333" r="29166" t="3332"/>
          <a:stretch/>
        </p:blipFill>
        <p:spPr>
          <a:xfrm>
            <a:off x="4777740" y="762000"/>
            <a:ext cx="3909060" cy="521208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51"/>
          <p:cNvSpPr txBox="1"/>
          <p:nvPr>
            <p:ph type="ctrTitle"/>
          </p:nvPr>
        </p:nvSpPr>
        <p:spPr>
          <a:xfrm>
            <a:off x="457200" y="459699"/>
            <a:ext cx="4320540" cy="1064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/>
              <a:t>Presenting/Training</a:t>
            </a:r>
            <a:endParaRPr/>
          </a:p>
        </p:txBody>
      </p:sp>
      <p:pic>
        <p:nvPicPr>
          <p:cNvPr descr="IMG_1712.JPG" id="452" name="Google Shape;452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680" y="3657600"/>
            <a:ext cx="3779520" cy="283464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5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2"/>
          <p:cNvSpPr txBox="1"/>
          <p:nvPr>
            <p:ph idx="1" type="subTitle"/>
          </p:nvPr>
        </p:nvSpPr>
        <p:spPr>
          <a:xfrm>
            <a:off x="289560" y="1560726"/>
            <a:ext cx="4130040" cy="2096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</a:rPr>
              <a:t>Perhaps bring a native person along to do most of the presenting</a:t>
            </a:r>
            <a:endParaRPr/>
          </a:p>
          <a:p>
            <a:pPr indent="-4572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</a:rPr>
              <a:t>Follow native protocol</a:t>
            </a:r>
            <a:endParaRPr/>
          </a:p>
        </p:txBody>
      </p:sp>
      <p:pic>
        <p:nvPicPr>
          <p:cNvPr descr="IMG_4419.JPG" id="459" name="Google Shape;45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4400" y="304800"/>
            <a:ext cx="411480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38600" y="3810000"/>
            <a:ext cx="4876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4295775"/>
            <a:ext cx="36576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74146" y="4648200"/>
            <a:ext cx="1914492" cy="2103120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63" name="Google Shape;463;p5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4" name="Google Shape;464;p52"/>
          <p:cNvSpPr txBox="1"/>
          <p:nvPr/>
        </p:nvSpPr>
        <p:spPr>
          <a:xfrm>
            <a:off x="457200" y="459699"/>
            <a:ext cx="4320540" cy="1064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5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Presenting/Training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C:\Users\admin\Documents\1-Business\1-Arctic Engineering Class\Powerpoints\1-Current powerpoints\Photos of Tanana Chiefs Conference 2018)\20180314_151321.jpg" id="470" name="Google Shape;470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000" y="3905250"/>
            <a:ext cx="45720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ocuments\1-Business\1-Arctic Engineering Class\Powerpoints\1-Current powerpoints\Photos of Tanana Chiefs Conference 2018)\20180314_151414.jpg" id="471" name="Google Shape;471;p53"/>
          <p:cNvPicPr preferRelativeResize="0"/>
          <p:nvPr/>
        </p:nvPicPr>
        <p:blipFill rotWithShape="1">
          <a:blip r:embed="rId4">
            <a:alphaModFix/>
          </a:blip>
          <a:srcRect b="0" l="0" r="19885" t="0"/>
          <a:stretch/>
        </p:blipFill>
        <p:spPr>
          <a:xfrm>
            <a:off x="2667000" y="2790825"/>
            <a:ext cx="3296587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ocuments\1-Business\1-Arctic Engineering Class\Powerpoints\1-Current powerpoints\Photos of Tanana Chiefs Conference 2018)\20180314_151639.jpg" id="472" name="Google Shape;472;p53"/>
          <p:cNvPicPr preferRelativeResize="0"/>
          <p:nvPr/>
        </p:nvPicPr>
        <p:blipFill rotWithShape="1">
          <a:blip r:embed="rId5">
            <a:alphaModFix/>
          </a:blip>
          <a:srcRect b="0" l="18033" r="20983" t="0"/>
          <a:stretch/>
        </p:blipFill>
        <p:spPr>
          <a:xfrm>
            <a:off x="9269001" y="420370"/>
            <a:ext cx="2788171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ocuments\1-Business\1-Arctic Engineering Class\Powerpoints\1-Current powerpoints\Photos of Tanana Chiefs Conference 2018)\20180314_151509.jpg" id="473" name="Google Shape;473;p53"/>
          <p:cNvPicPr preferRelativeResize="0"/>
          <p:nvPr/>
        </p:nvPicPr>
        <p:blipFill rotWithShape="1">
          <a:blip r:embed="rId6">
            <a:alphaModFix/>
          </a:blip>
          <a:srcRect b="0" l="20984" r="41148" t="0"/>
          <a:stretch/>
        </p:blipFill>
        <p:spPr>
          <a:xfrm>
            <a:off x="22860" y="2209800"/>
            <a:ext cx="2468880" cy="366725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53"/>
          <p:cNvSpPr txBox="1"/>
          <p:nvPr/>
        </p:nvSpPr>
        <p:spPr>
          <a:xfrm>
            <a:off x="1485900" y="304800"/>
            <a:ext cx="61722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9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Native protocol at the Tanana Chiefs Conference in Fairbanks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Background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2" name="Google Shape;132;p1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Barrow (Utquiagvik) has mostly underground utilities; Pt. Lay residents wanted the same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Engineers recommended above ground lines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The people said, “No!” 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Engineers couldn’t convince them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Acquiesced</a:t>
            </a:r>
            <a:endParaRPr/>
          </a:p>
        </p:txBody>
      </p:sp>
      <p:sp>
        <p:nvSpPr>
          <p:cNvPr id="133" name="Google Shape;133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4" name="Google Shape;134;p18"/>
          <p:cNvSpPr/>
          <p:nvPr/>
        </p:nvSpPr>
        <p:spPr>
          <a:xfrm>
            <a:off x="1238250" y="4343400"/>
            <a:ext cx="6667500" cy="2331085"/>
          </a:xfrm>
          <a:prstGeom prst="upArrowCallout">
            <a:avLst>
              <a:gd fmla="val 10412" name="adj1"/>
              <a:gd fmla="val 12540" name="adj2"/>
              <a:gd fmla="val 13749" name="adj3"/>
              <a:gd fmla="val 30693" name="adj4"/>
            </a:avLst>
          </a:prstGeom>
          <a:solidFill>
            <a:srgbClr val="D99593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Due to inability to work cross-culturally</a:t>
            </a:r>
            <a:endParaRPr/>
          </a:p>
        </p:txBody>
      </p:sp>
      <p:sp>
        <p:nvSpPr>
          <p:cNvPr id="135" name="Google Shape;135;p18"/>
          <p:cNvSpPr/>
          <p:nvPr/>
        </p:nvSpPr>
        <p:spPr>
          <a:xfrm>
            <a:off x="548640" y="4923472"/>
            <a:ext cx="2423160" cy="943928"/>
          </a:xfrm>
          <a:prstGeom prst="upArrowCallout">
            <a:avLst>
              <a:gd fmla="val 21176" name="adj1"/>
              <a:gd fmla="val 28875" name="adj2"/>
              <a:gd fmla="val 13749" name="adj3"/>
              <a:gd fmla="val 59750" name="adj4"/>
            </a:avLst>
          </a:prstGeom>
          <a:solidFill>
            <a:srgbClr val="D99593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mistake!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oogle Shape;479;p54"/>
          <p:cNvGrpSpPr/>
          <p:nvPr/>
        </p:nvGrpSpPr>
        <p:grpSpPr>
          <a:xfrm>
            <a:off x="2416869" y="5145712"/>
            <a:ext cx="4310263" cy="1709928"/>
            <a:chOff x="2754214" y="5145712"/>
            <a:chExt cx="4310263" cy="1709928"/>
          </a:xfrm>
        </p:grpSpPr>
        <p:pic>
          <p:nvPicPr>
            <p:cNvPr id="480" name="Google Shape;480;p54"/>
            <p:cNvPicPr preferRelativeResize="0"/>
            <p:nvPr/>
          </p:nvPicPr>
          <p:blipFill rotWithShape="1">
            <a:blip r:embed="rId3">
              <a:alphaModFix/>
            </a:blip>
            <a:srcRect b="13555" l="4833" r="35145" t="14589"/>
            <a:stretch/>
          </p:blipFill>
          <p:spPr>
            <a:xfrm>
              <a:off x="2754214" y="5145712"/>
              <a:ext cx="2539146" cy="1709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1" name="Google Shape;481;p54"/>
            <p:cNvPicPr preferRelativeResize="0"/>
            <p:nvPr/>
          </p:nvPicPr>
          <p:blipFill rotWithShape="1">
            <a:blip r:embed="rId4">
              <a:alphaModFix/>
            </a:blip>
            <a:srcRect b="19272" l="-1" r="61242" t="14203"/>
            <a:stretch/>
          </p:blipFill>
          <p:spPr>
            <a:xfrm>
              <a:off x="5293360" y="5145712"/>
              <a:ext cx="1771117" cy="17099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2" name="Google Shape;482;p54"/>
          <p:cNvGrpSpPr/>
          <p:nvPr/>
        </p:nvGrpSpPr>
        <p:grpSpPr>
          <a:xfrm>
            <a:off x="475920" y="0"/>
            <a:ext cx="8192161" cy="1709928"/>
            <a:chOff x="400681" y="1709928"/>
            <a:chExt cx="8192161" cy="1709928"/>
          </a:xfrm>
        </p:grpSpPr>
        <p:pic>
          <p:nvPicPr>
            <p:cNvPr id="483" name="Google Shape;483;p54"/>
            <p:cNvPicPr preferRelativeResize="0"/>
            <p:nvPr/>
          </p:nvPicPr>
          <p:blipFill rotWithShape="1">
            <a:blip r:embed="rId5">
              <a:alphaModFix/>
            </a:blip>
            <a:srcRect b="11730" l="2026" r="7306" t="15676"/>
            <a:stretch/>
          </p:blipFill>
          <p:spPr>
            <a:xfrm>
              <a:off x="400681" y="1709928"/>
              <a:ext cx="3796749" cy="1709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4" name="Google Shape;484;p54"/>
            <p:cNvPicPr preferRelativeResize="0"/>
            <p:nvPr/>
          </p:nvPicPr>
          <p:blipFill rotWithShape="1">
            <a:blip r:embed="rId6">
              <a:alphaModFix/>
            </a:blip>
            <a:srcRect b="25703" l="3500" r="10167" t="14588"/>
            <a:stretch/>
          </p:blipFill>
          <p:spPr>
            <a:xfrm>
              <a:off x="4197430" y="1709928"/>
              <a:ext cx="4395412" cy="17099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5" name="Google Shape;485;p54"/>
          <p:cNvGrpSpPr/>
          <p:nvPr/>
        </p:nvGrpSpPr>
        <p:grpSpPr>
          <a:xfrm>
            <a:off x="1372005" y="3430474"/>
            <a:ext cx="6399991" cy="1709928"/>
            <a:chOff x="-1676419" y="3402650"/>
            <a:chExt cx="6399991" cy="1709928"/>
          </a:xfrm>
        </p:grpSpPr>
        <p:pic>
          <p:nvPicPr>
            <p:cNvPr id="486" name="Google Shape;486;p54"/>
            <p:cNvPicPr preferRelativeResize="0"/>
            <p:nvPr/>
          </p:nvPicPr>
          <p:blipFill rotWithShape="1">
            <a:blip r:embed="rId7">
              <a:alphaModFix/>
            </a:blip>
            <a:srcRect b="20369" l="2834" r="9833" t="9111"/>
            <a:stretch/>
          </p:blipFill>
          <p:spPr>
            <a:xfrm>
              <a:off x="958850" y="3402650"/>
              <a:ext cx="3764722" cy="1709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7" name="Google Shape;487;p54"/>
            <p:cNvPicPr preferRelativeResize="0"/>
            <p:nvPr/>
          </p:nvPicPr>
          <p:blipFill rotWithShape="1">
            <a:blip r:embed="rId8">
              <a:alphaModFix/>
            </a:blip>
            <a:srcRect b="0" l="11145" r="10834" t="10000"/>
            <a:stretch/>
          </p:blipFill>
          <p:spPr>
            <a:xfrm>
              <a:off x="-1676419" y="3402650"/>
              <a:ext cx="2635269" cy="17099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8" name="Google Shape;488;p54"/>
          <p:cNvGrpSpPr/>
          <p:nvPr/>
        </p:nvGrpSpPr>
        <p:grpSpPr>
          <a:xfrm>
            <a:off x="651027" y="1715237"/>
            <a:ext cx="7841946" cy="1709928"/>
            <a:chOff x="958850" y="-36724"/>
            <a:chExt cx="7841946" cy="1709928"/>
          </a:xfrm>
        </p:grpSpPr>
        <p:pic>
          <p:nvPicPr>
            <p:cNvPr id="489" name="Google Shape;489;p54"/>
            <p:cNvPicPr preferRelativeResize="0"/>
            <p:nvPr/>
          </p:nvPicPr>
          <p:blipFill rotWithShape="1">
            <a:blip r:embed="rId9">
              <a:alphaModFix/>
            </a:blip>
            <a:srcRect b="34659" l="0" r="4354" t="23726"/>
            <a:stretch/>
          </p:blipFill>
          <p:spPr>
            <a:xfrm>
              <a:off x="958850" y="-36724"/>
              <a:ext cx="6986834" cy="1709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0" name="Google Shape;490;p54"/>
            <p:cNvPicPr preferRelativeResize="0"/>
            <p:nvPr/>
          </p:nvPicPr>
          <p:blipFill rotWithShape="1">
            <a:blip r:embed="rId4">
              <a:alphaModFix/>
            </a:blip>
            <a:srcRect b="19272" l="39544" r="41957" t="14203"/>
            <a:stretch/>
          </p:blipFill>
          <p:spPr>
            <a:xfrm>
              <a:off x="7955517" y="-36724"/>
              <a:ext cx="845279" cy="170992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5"/>
          <p:cNvSpPr txBox="1"/>
          <p:nvPr>
            <p:ph idx="1" type="subTitle"/>
          </p:nvPr>
        </p:nvSpPr>
        <p:spPr>
          <a:xfrm>
            <a:off x="152400" y="1873155"/>
            <a:ext cx="4343400" cy="28512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</a:rPr>
              <a:t>Use appropriate training methods</a:t>
            </a:r>
            <a:endParaRPr/>
          </a:p>
          <a:p>
            <a:pPr indent="-4572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</a:rPr>
              <a:t>Let them learn by doing, while you guide them to a successful conclusion</a:t>
            </a:r>
            <a:endParaRPr/>
          </a:p>
        </p:txBody>
      </p:sp>
      <p:pic>
        <p:nvPicPr>
          <p:cNvPr descr="P1020305.JPG" id="496" name="Google Shape;496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93920" y="1539240"/>
            <a:ext cx="4145280" cy="310896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5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8" name="Google Shape;498;p55"/>
          <p:cNvSpPr txBox="1"/>
          <p:nvPr>
            <p:ph type="ctrTitle"/>
          </p:nvPr>
        </p:nvSpPr>
        <p:spPr>
          <a:xfrm>
            <a:off x="457200" y="459699"/>
            <a:ext cx="4320540" cy="1064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/>
              <a:t>Presenting/Training</a:t>
            </a:r>
            <a:endParaRPr/>
          </a:p>
        </p:txBody>
      </p:sp>
      <p:sp>
        <p:nvSpPr>
          <p:cNvPr id="499" name="Google Shape;499;p55"/>
          <p:cNvSpPr txBox="1"/>
          <p:nvPr/>
        </p:nvSpPr>
        <p:spPr>
          <a:xfrm>
            <a:off x="152400" y="4191000"/>
            <a:ext cx="88392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 confidence</a:t>
            </a:r>
            <a:endParaRPr/>
          </a:p>
          <a:p>
            <a:pPr indent="-4572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Publically acknowledge their newly acquired skills</a:t>
            </a:r>
            <a:endParaRPr/>
          </a:p>
          <a:p>
            <a:pPr indent="-4572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Give them a certificate of training to place on their wall to honor them and remind them that they are trained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Social Interactions</a:t>
            </a:r>
            <a:endParaRPr/>
          </a:p>
        </p:txBody>
      </p:sp>
      <p:sp>
        <p:nvSpPr>
          <p:cNvPr id="505" name="Google Shape;505;p5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Silence is acceptable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It is enough to simply enjoy a visitor’s presence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There is not a pressing need for conversation</a:t>
            </a:r>
            <a:endParaRPr/>
          </a:p>
          <a:p>
            <a: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506" name="Google Shape;506;p56"/>
          <p:cNvSpPr txBox="1"/>
          <p:nvPr>
            <p:ph idx="2" type="body"/>
          </p:nvPr>
        </p:nvSpPr>
        <p:spPr>
          <a:xfrm>
            <a:off x="4648200" y="1600200"/>
            <a:ext cx="4267200" cy="50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507" name="Google Shape;507;p5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7"/>
          <p:cNvSpPr txBox="1"/>
          <p:nvPr>
            <p:ph type="ctrTitle"/>
          </p:nvPr>
        </p:nvSpPr>
        <p:spPr>
          <a:xfrm>
            <a:off x="0" y="381000"/>
            <a:ext cx="9220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Church service in Atmauluak</a:t>
            </a:r>
            <a:br>
              <a:rPr lang="en-US" sz="3600"/>
            </a:br>
            <a:r>
              <a:rPr lang="en-US" sz="3600"/>
              <a:t>(where two elders we’d met led the service)</a:t>
            </a:r>
            <a:endParaRPr/>
          </a:p>
        </p:txBody>
      </p:sp>
      <p:pic>
        <p:nvPicPr>
          <p:cNvPr id="515" name="Google Shape;515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171450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5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7" name="Google Shape;517;p57"/>
          <p:cNvSpPr txBox="1"/>
          <p:nvPr/>
        </p:nvSpPr>
        <p:spPr>
          <a:xfrm>
            <a:off x="3143250" y="5867400"/>
            <a:ext cx="2857500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 involved!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654.JPG" id="522" name="Google Shape;522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66813" y="0"/>
            <a:ext cx="122158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58"/>
          <p:cNvSpPr txBox="1"/>
          <p:nvPr/>
        </p:nvSpPr>
        <p:spPr>
          <a:xfrm>
            <a:off x="2057400" y="4343400"/>
            <a:ext cx="14478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Women’s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size</a:t>
            </a:r>
            <a:endParaRPr/>
          </a:p>
        </p:txBody>
      </p:sp>
      <p:sp>
        <p:nvSpPr>
          <p:cNvPr id="524" name="Google Shape;524;p58"/>
          <p:cNvSpPr txBox="1"/>
          <p:nvPr/>
        </p:nvSpPr>
        <p:spPr>
          <a:xfrm>
            <a:off x="4724400" y="1455003"/>
            <a:ext cx="9906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Men’s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size</a:t>
            </a:r>
            <a:endParaRPr/>
          </a:p>
        </p:txBody>
      </p:sp>
      <p:pic>
        <p:nvPicPr>
          <p:cNvPr id="525" name="Google Shape;525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60306" y="4557947"/>
            <a:ext cx="2959894" cy="2376253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 cap="sq" cmpd="sng" w="76200">
            <a:solidFill>
              <a:srgbClr val="292929"/>
            </a:solidFill>
            <a:prstDash val="solid"/>
            <a:miter lim="800000"/>
            <a:headEnd len="sm" w="sm" type="none"/>
            <a:tailEnd len="sm" w="sm" type="none"/>
          </a:ln>
          <a:effectLst>
            <a:reflection blurRad="0" dir="5400000" dist="5000" endA="0" endPos="28000" fadeDir="5400000" kx="0" rotWithShape="0" algn="bl" stA="28000" stPos="0" sy="-100000" ky="0"/>
          </a:effectLst>
        </p:spPr>
      </p:pic>
      <p:sp>
        <p:nvSpPr>
          <p:cNvPr id="526" name="Google Shape;526;p58"/>
          <p:cNvSpPr txBox="1"/>
          <p:nvPr/>
        </p:nvSpPr>
        <p:spPr>
          <a:xfrm>
            <a:off x="723900" y="381000"/>
            <a:ext cx="2857500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 involved!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SC_0163.JPG" id="531" name="Google Shape;531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" y="-2667000"/>
            <a:ext cx="7315200" cy="110138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_0164.JPG" id="532" name="Google Shape;532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400" y="-2667000"/>
            <a:ext cx="7315200" cy="110138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_0165.JPG" id="533" name="Google Shape;533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4400" y="-2667000"/>
            <a:ext cx="7315200" cy="110138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_0166.JPG" id="534" name="Google Shape;534;p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4400" y="-2667000"/>
            <a:ext cx="7315200" cy="110138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_0167.JPG" id="535" name="Google Shape;535;p5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14400" y="-2667000"/>
            <a:ext cx="7315200" cy="110138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_0168.JPG" id="536" name="Google Shape;536;p5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14400" y="-2667000"/>
            <a:ext cx="7315200" cy="110138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_0169.JPG" id="537" name="Google Shape;537;p5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4400" y="-2667000"/>
            <a:ext cx="7315200" cy="110138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_0170.JPG" id="538" name="Google Shape;538;p5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14400" y="-2667000"/>
            <a:ext cx="7315200" cy="110138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_0171.JPG" id="539" name="Google Shape;539;p5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14400" y="-2667000"/>
            <a:ext cx="7315200" cy="110138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_0172.JPG" id="540" name="Google Shape;540;p5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14400" y="-2667000"/>
            <a:ext cx="7315200" cy="110138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_0173.JPG" id="541" name="Google Shape;541;p5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14400" y="-2667000"/>
            <a:ext cx="7315200" cy="1101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Bob\My Documents\My Pictures\2010-12-27to31 Barrow with Liz\Barrow - Bob's Nikon\DSC_0164.JPG" id="546" name="Google Shape;546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862388"/>
            <a:ext cx="9144000" cy="13768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61"/>
          <p:cNvSpPr txBox="1"/>
          <p:nvPr>
            <p:ph type="title"/>
          </p:nvPr>
        </p:nvSpPr>
        <p:spPr>
          <a:xfrm>
            <a:off x="457200" y="274638"/>
            <a:ext cx="8229600" cy="1630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Public Process Example:</a:t>
            </a:r>
            <a:br>
              <a:rPr lang="en-US" sz="2880"/>
            </a:br>
            <a:r>
              <a:rPr lang="en-US" sz="2880"/>
              <a:t>Public meeting to develop a reclamation plan </a:t>
            </a:r>
            <a:br>
              <a:rPr lang="en-US" sz="2880"/>
            </a:br>
            <a:r>
              <a:rPr lang="en-US" sz="2880"/>
              <a:t>for the Red Dog Mine </a:t>
            </a:r>
            <a:endParaRPr/>
          </a:p>
        </p:txBody>
      </p:sp>
      <p:pic>
        <p:nvPicPr>
          <p:cNvPr descr="P1000298" id="552" name="Google Shape;552;p6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656" y="2027237"/>
            <a:ext cx="7314688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6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62"/>
          <p:cNvSpPr txBox="1"/>
          <p:nvPr>
            <p:ph type="title"/>
          </p:nvPr>
        </p:nvSpPr>
        <p:spPr>
          <a:xfrm>
            <a:off x="228600" y="274638"/>
            <a:ext cx="8686800" cy="1858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Calibri"/>
              <a:buNone/>
            </a:pPr>
            <a:br>
              <a:rPr lang="en-US" sz="3240"/>
            </a:br>
            <a:r>
              <a:rPr lang="en-US" sz="3240"/>
              <a:t>Three alternatives for the tailings pond, and three for the pits &amp; waste rock dumps were presented and discussed for two days</a:t>
            </a:r>
            <a:endParaRPr/>
          </a:p>
        </p:txBody>
      </p:sp>
      <p:pic>
        <p:nvPicPr>
          <p:cNvPr descr="P1000318" id="559" name="Google Shape;559;p6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2819400"/>
            <a:ext cx="4038600" cy="33322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1000323" id="560" name="Google Shape;560;p62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8200" y="3141681"/>
            <a:ext cx="4038600" cy="2497119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6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6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P1000296" id="567" name="Google Shape;567;p6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2613025"/>
            <a:ext cx="4038600" cy="2498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1000294" id="568" name="Google Shape;568;p63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24450" y="1600200"/>
            <a:ext cx="3086100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6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/>
          <p:nvPr>
            <p:ph type="title"/>
          </p:nvPr>
        </p:nvSpPr>
        <p:spPr>
          <a:xfrm>
            <a:off x="4498928" y="533400"/>
            <a:ext cx="365134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/>
              <a:t>Commissioned in 2000</a:t>
            </a:r>
            <a:endParaRPr sz="3959">
              <a:solidFill>
                <a:schemeClr val="dk1"/>
              </a:solidFill>
            </a:endParaRPr>
          </a:p>
        </p:txBody>
      </p:sp>
      <p:pic>
        <p:nvPicPr>
          <p:cNvPr descr="DSC06758" id="141" name="Google Shape;141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9600" y="20574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54000" y="724858"/>
            <a:ext cx="3810000" cy="13827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06772" id="143" name="Google Shape;143;p19"/>
          <p:cNvPicPr preferRelativeResize="0"/>
          <p:nvPr>
            <p:ph idx="3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6875" y="1051718"/>
            <a:ext cx="3565525" cy="4754563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5" name="Google Shape;145;p19"/>
          <p:cNvCxnSpPr/>
          <p:nvPr/>
        </p:nvCxnSpPr>
        <p:spPr>
          <a:xfrm>
            <a:off x="11887200" y="1452700"/>
            <a:ext cx="14478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46" name="Google Shape;146;p19"/>
          <p:cNvSpPr txBox="1"/>
          <p:nvPr/>
        </p:nvSpPr>
        <p:spPr>
          <a:xfrm>
            <a:off x="9296400" y="3276600"/>
            <a:ext cx="6248400" cy="1477328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Explain symptoms – soft, wet roads during the late winter, vehicles getting stuck, water level in storage tank dropping rapidly.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Possibly move photos to later in the presentation.</a:t>
            </a:r>
            <a:endParaRPr/>
          </a:p>
        </p:txBody>
      </p:sp>
      <p:sp>
        <p:nvSpPr>
          <p:cNvPr id="147" name="Google Shape;147;p19"/>
          <p:cNvSpPr txBox="1"/>
          <p:nvPr/>
        </p:nvSpPr>
        <p:spPr>
          <a:xfrm>
            <a:off x="4343400" y="5257800"/>
            <a:ext cx="396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Leaks began in 2004-2005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1000341" id="574" name="Google Shape;574;p6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274638"/>
            <a:ext cx="7620000" cy="5851525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6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1000335" id="580" name="Google Shape;580;p6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274638"/>
            <a:ext cx="7620000" cy="5851525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6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66"/>
          <p:cNvSpPr txBox="1"/>
          <p:nvPr>
            <p:ph type="title"/>
          </p:nvPr>
        </p:nvSpPr>
        <p:spPr>
          <a:xfrm>
            <a:off x="457200" y="427038"/>
            <a:ext cx="8229600" cy="1477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Presenting these decisions to the two communities</a:t>
            </a:r>
            <a:endParaRPr/>
          </a:p>
        </p:txBody>
      </p:sp>
      <p:sp>
        <p:nvSpPr>
          <p:cNvPr id="587" name="Google Shape;587;p66"/>
          <p:cNvSpPr txBox="1"/>
          <p:nvPr>
            <p:ph idx="1" type="body"/>
          </p:nvPr>
        </p:nvSpPr>
        <p:spPr>
          <a:xfrm>
            <a:off x="457200" y="2286000"/>
            <a:ext cx="8229600" cy="3840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4488" lvl="0" marL="344488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Meetings postponed several times</a:t>
            </a:r>
            <a:endParaRPr/>
          </a:p>
          <a:p>
            <a:pPr indent="-344488" lvl="0" marL="344488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Villagers chose the date </a:t>
            </a:r>
            <a:r>
              <a:rPr lang="en-US"/>
              <a:t>(early December), company committed to be there</a:t>
            </a:r>
            <a:endParaRPr/>
          </a:p>
          <a:p>
            <a:pPr indent="-344488" lvl="0" marL="344488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5 representatives arrived on the selected date</a:t>
            </a:r>
            <a:endParaRPr/>
          </a:p>
          <a:p>
            <a:pPr indent="-141288" lvl="0" marL="344488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sp>
        <p:nvSpPr>
          <p:cNvPr id="588" name="Google Shape;588;p6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7"/>
          <p:cNvSpPr txBox="1"/>
          <p:nvPr>
            <p:ph type="title"/>
          </p:nvPr>
        </p:nvSpPr>
        <p:spPr>
          <a:xfrm>
            <a:off x="457200" y="427038"/>
            <a:ext cx="8229600" cy="1477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Presenting these decisions to the two communities</a:t>
            </a:r>
            <a:endParaRPr/>
          </a:p>
        </p:txBody>
      </p:sp>
      <p:sp>
        <p:nvSpPr>
          <p:cNvPr id="594" name="Google Shape;594;p67"/>
          <p:cNvSpPr txBox="1"/>
          <p:nvPr>
            <p:ph idx="1" type="body"/>
          </p:nvPr>
        </p:nvSpPr>
        <p:spPr>
          <a:xfrm>
            <a:off x="457200" y="2286000"/>
            <a:ext cx="8229600" cy="3840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4488" lvl="0" marL="344488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Charter flight to Red Dog, then Noatak</a:t>
            </a:r>
            <a:endParaRPr/>
          </a:p>
          <a:p>
            <a:pPr indent="-344488" lvl="0" marL="344488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Whiteout</a:t>
            </a:r>
            <a:endParaRPr/>
          </a:p>
          <a:p>
            <a:pPr indent="-344488" lvl="0" marL="344488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Medivac</a:t>
            </a:r>
            <a:endParaRPr/>
          </a:p>
          <a:p>
            <a:pPr indent="-344488" lvl="0" marL="344488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Props and wings icing up</a:t>
            </a:r>
            <a:endParaRPr/>
          </a:p>
          <a:p>
            <a:pPr indent="-344488" lvl="0" marL="344488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Skip Red Dog, go straight to Noatak</a:t>
            </a:r>
            <a:endParaRPr/>
          </a:p>
          <a:p>
            <a:pPr indent="-141288" lvl="0" marL="344488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sp>
        <p:nvSpPr>
          <p:cNvPr id="595" name="Google Shape;595;p6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1010399" id="600" name="Google Shape;600;p6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2475" y="228600"/>
            <a:ext cx="7637463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68"/>
          <p:cNvSpPr txBox="1"/>
          <p:nvPr/>
        </p:nvSpPr>
        <p:spPr>
          <a:xfrm>
            <a:off x="838200" y="6019800"/>
            <a:ext cx="7696200" cy="579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Whatever it takes…</a:t>
            </a:r>
            <a:endParaRPr/>
          </a:p>
        </p:txBody>
      </p:sp>
      <p:sp>
        <p:nvSpPr>
          <p:cNvPr id="602" name="Google Shape;602;p6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1010397" id="607" name="Google Shape;607;p6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2475" y="228600"/>
            <a:ext cx="7637463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69"/>
          <p:cNvSpPr txBox="1"/>
          <p:nvPr/>
        </p:nvSpPr>
        <p:spPr>
          <a:xfrm>
            <a:off x="838200" y="6019800"/>
            <a:ext cx="7696200" cy="579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Village of Noatak – December 2006</a:t>
            </a:r>
            <a:endParaRPr/>
          </a:p>
        </p:txBody>
      </p:sp>
      <p:sp>
        <p:nvSpPr>
          <p:cNvPr id="609" name="Google Shape;609;p6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1010011" id="614" name="Google Shape;614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9300" y="228600"/>
            <a:ext cx="7632700" cy="5711825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70"/>
          <p:cNvSpPr txBox="1"/>
          <p:nvPr/>
        </p:nvSpPr>
        <p:spPr>
          <a:xfrm>
            <a:off x="838200" y="6019800"/>
            <a:ext cx="7696200" cy="579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Search &amp; Rescue Building</a:t>
            </a:r>
            <a:endParaRPr/>
          </a:p>
        </p:txBody>
      </p:sp>
      <p:sp>
        <p:nvSpPr>
          <p:cNvPr id="616" name="Google Shape;616;p7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1010385" id="621" name="Google Shape;621;p7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2475" y="228600"/>
            <a:ext cx="7637463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71"/>
          <p:cNvSpPr txBox="1"/>
          <p:nvPr/>
        </p:nvSpPr>
        <p:spPr>
          <a:xfrm>
            <a:off x="609600" y="6019800"/>
            <a:ext cx="8001000" cy="579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Reminding the villagers of the presentation</a:t>
            </a:r>
            <a:endParaRPr/>
          </a:p>
        </p:txBody>
      </p:sp>
      <p:sp>
        <p:nvSpPr>
          <p:cNvPr id="623" name="Google Shape;623;p7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1010391" id="628" name="Google Shape;628;p7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2475" y="228600"/>
            <a:ext cx="7637463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72"/>
          <p:cNvSpPr/>
          <p:nvPr/>
        </p:nvSpPr>
        <p:spPr>
          <a:xfrm>
            <a:off x="1143000" y="76200"/>
            <a:ext cx="6591300" cy="990600"/>
          </a:xfrm>
          <a:prstGeom prst="wedgeRoundRectCallout">
            <a:avLst>
              <a:gd fmla="val -542" name="adj1"/>
              <a:gd fmla="val 132051" name="adj2"/>
              <a:gd fmla="val 16667" name="adj3"/>
            </a:avLst>
          </a:prstGeom>
          <a:solidFill>
            <a:srgbClr val="FFFF00"/>
          </a:solidFill>
          <a:ln cap="flat" cmpd="sng" w="9525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Google Shape;630;p72"/>
          <p:cNvSpPr txBox="1"/>
          <p:nvPr/>
        </p:nvSpPr>
        <p:spPr>
          <a:xfrm>
            <a:off x="1143000" y="104775"/>
            <a:ext cx="659130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“Walter, no one can meet with you today. 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are decorating the church.”</a:t>
            </a:r>
            <a:endParaRPr/>
          </a:p>
        </p:txBody>
      </p:sp>
      <p:sp>
        <p:nvSpPr>
          <p:cNvPr id="631" name="Google Shape;631;p72"/>
          <p:cNvSpPr/>
          <p:nvPr/>
        </p:nvSpPr>
        <p:spPr>
          <a:xfrm rot="-5400000">
            <a:off x="1143000" y="2514600"/>
            <a:ext cx="990600" cy="2819400"/>
          </a:xfrm>
          <a:prstGeom prst="cloudCallout">
            <a:avLst>
              <a:gd fmla="val 104486" name="adj1"/>
              <a:gd fmla="val -13120" name="adj2"/>
            </a:avLst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72"/>
          <p:cNvSpPr txBox="1"/>
          <p:nvPr/>
        </p:nvSpPr>
        <p:spPr>
          <a:xfrm>
            <a:off x="654382" y="3635971"/>
            <a:ext cx="1837179" cy="6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72"/>
          <p:cNvSpPr txBox="1"/>
          <p:nvPr/>
        </p:nvSpPr>
        <p:spPr>
          <a:xfrm>
            <a:off x="228600" y="3671888"/>
            <a:ext cx="2743200" cy="519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“I’m confused.”</a:t>
            </a:r>
            <a:endParaRPr/>
          </a:p>
        </p:txBody>
      </p:sp>
      <p:sp>
        <p:nvSpPr>
          <p:cNvPr id="634" name="Google Shape;634;p72"/>
          <p:cNvSpPr/>
          <p:nvPr/>
        </p:nvSpPr>
        <p:spPr>
          <a:xfrm>
            <a:off x="6705600" y="2667000"/>
            <a:ext cx="1981200" cy="762000"/>
          </a:xfrm>
          <a:prstGeom prst="cloudCallout">
            <a:avLst>
              <a:gd fmla="val 21954" name="adj1"/>
              <a:gd fmla="val -106042" name="adj2"/>
            </a:avLst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72"/>
          <p:cNvSpPr txBox="1"/>
          <p:nvPr/>
        </p:nvSpPr>
        <p:spPr>
          <a:xfrm>
            <a:off x="6858000" y="2743200"/>
            <a:ext cx="1752600" cy="519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“Me too.”</a:t>
            </a:r>
            <a:endParaRPr/>
          </a:p>
        </p:txBody>
      </p:sp>
      <p:sp>
        <p:nvSpPr>
          <p:cNvPr id="636" name="Google Shape;636;p7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7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42" name="Google Shape;642;p7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People came from Fairbanks, Seattle, Spokane, Vancouver, and Toronto on the designated date, yet the meeting was postponed for two more days! 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That’s okay!!!!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en-US" sz="4800"/>
              <a:t>You must flex!!!!</a:t>
            </a:r>
            <a:endParaRPr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sp>
        <p:nvSpPr>
          <p:cNvPr id="643" name="Google Shape;643;p7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576" y="-24384"/>
            <a:ext cx="10424160" cy="694944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4" name="Google Shape;154;p20"/>
          <p:cNvSpPr txBox="1"/>
          <p:nvPr/>
        </p:nvSpPr>
        <p:spPr>
          <a:xfrm>
            <a:off x="152400" y="381000"/>
            <a:ext cx="8610600" cy="28007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March 27, 2013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Excavation at every intersection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 access water and sewer lines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8CB3E3"/>
        </a:solidFill>
      </p:bgPr>
    </p:bg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Problems on a </a:t>
            </a:r>
            <a:br>
              <a:rPr lang="en-US" sz="3600"/>
            </a:br>
            <a:r>
              <a:rPr lang="en-US" sz="3600"/>
              <a:t>recent exploration project</a:t>
            </a:r>
            <a:endParaRPr/>
          </a:p>
        </p:txBody>
      </p:sp>
      <p:graphicFrame>
        <p:nvGraphicFramePr>
          <p:cNvPr id="649" name="Google Shape;649;p74"/>
          <p:cNvGraphicFramePr/>
          <p:nvPr/>
        </p:nvGraphicFramePr>
        <p:xfrm>
          <a:off x="457200" y="1905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{8C914BB1-90D0-4FA4-9BCE-D58FA597FA9D}</a:tableStyleId>
              </a:tblPr>
              <a:tblGrid>
                <a:gridCol w="4321175"/>
                <a:gridCol w="1927225"/>
              </a:tblGrid>
              <a:tr h="685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t/>
                      </a:r>
                      <a:endParaRPr b="0" i="0" sz="2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1996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Shareholder hire rate</a:t>
                      </a:r>
                      <a:endParaRPr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70%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Shareholder supervisors</a:t>
                      </a:r>
                      <a:endParaRPr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10%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Pre-employment failure rate</a:t>
                      </a:r>
                      <a:endParaRPr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90%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Random test failure rate</a:t>
                      </a:r>
                      <a:endParaRPr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55%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Employee turnover rate</a:t>
                      </a:r>
                      <a:endParaRPr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318%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650" name="Google Shape;650;p7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8CB3E3"/>
        </a:solidFill>
      </p:bgPr>
    </p:bg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75"/>
          <p:cNvSpPr txBox="1"/>
          <p:nvPr>
            <p:ph type="title"/>
          </p:nvPr>
        </p:nvSpPr>
        <p:spPr>
          <a:xfrm>
            <a:off x="0" y="3810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What did they do to solve the problems?</a:t>
            </a:r>
            <a:endParaRPr/>
          </a:p>
        </p:txBody>
      </p:sp>
      <p:sp>
        <p:nvSpPr>
          <p:cNvPr id="656" name="Google Shape;656;p75"/>
          <p:cNvSpPr txBox="1"/>
          <p:nvPr>
            <p:ph idx="1" type="body"/>
          </p:nvPr>
        </p:nvSpPr>
        <p:spPr>
          <a:xfrm>
            <a:off x="381000" y="3276600"/>
            <a:ext cx="8382000" cy="25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Provide mandatory cross-cultural training for ALL employees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Maintain open, honest dialogue with villagers and employees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Make frequent trips to meet with villagers</a:t>
            </a:r>
            <a:endParaRPr/>
          </a:p>
          <a:p>
            <a:pPr indent="-1651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/>
          </a:p>
        </p:txBody>
      </p:sp>
      <p:sp>
        <p:nvSpPr>
          <p:cNvPr id="657" name="Google Shape;657;p75"/>
          <p:cNvSpPr txBox="1"/>
          <p:nvPr/>
        </p:nvSpPr>
        <p:spPr>
          <a:xfrm>
            <a:off x="304800" y="1739205"/>
            <a:ext cx="8534400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parties committed to make the program successful.  After discussions with elders, village representatives, and past and current employees, decisions were made to:</a:t>
            </a:r>
            <a:endParaRPr/>
          </a:p>
        </p:txBody>
      </p:sp>
      <p:sp>
        <p:nvSpPr>
          <p:cNvPr id="658" name="Google Shape;658;p7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8CB3E3"/>
        </a:solidFill>
      </p:bgPr>
    </p:bg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7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64" name="Google Shape;664;p76"/>
          <p:cNvSpPr txBox="1"/>
          <p:nvPr>
            <p:ph idx="1" type="body"/>
          </p:nvPr>
        </p:nvSpPr>
        <p:spPr>
          <a:xfrm>
            <a:off x="457200" y="1981200"/>
            <a:ext cx="8382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Give applicants and employees the good news and bad news 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Enforce a zero tolerance drug &amp; alcohol policy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Provide opportunities to learn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Provide guidance for success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Foster job growth and advancement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Phone workers to remind them to return to work</a:t>
            </a:r>
            <a:endParaRPr/>
          </a:p>
          <a:p>
            <a:pPr indent="-1651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/>
          </a:p>
        </p:txBody>
      </p:sp>
      <p:sp>
        <p:nvSpPr>
          <p:cNvPr id="665" name="Google Shape;665;p7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8CB3E3"/>
        </a:solidFill>
      </p:bgPr>
    </p:bg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7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71" name="Google Shape;671;p77"/>
          <p:cNvSpPr txBox="1"/>
          <p:nvPr>
            <p:ph idx="1" type="body"/>
          </p:nvPr>
        </p:nvSpPr>
        <p:spPr>
          <a:xfrm>
            <a:off x="457200" y="1981200"/>
            <a:ext cx="8382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Change to round dining tables to encourage visiting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Encourage villagers to place family photos in the dining hall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Sometimes include traditional foods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Buy clothing and hand tools from village stores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Support village charities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Demonstrate that YOU CARE about them, their families, their lifestyle, their world and they will become loyal, hardworking, long term employees!</a:t>
            </a:r>
            <a:endParaRPr/>
          </a:p>
        </p:txBody>
      </p:sp>
      <p:sp>
        <p:nvSpPr>
          <p:cNvPr id="672" name="Google Shape;672;p7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8CB3E3"/>
        </a:solidFill>
      </p:bgPr>
    </p:bg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7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Success on that same </a:t>
            </a:r>
            <a:br>
              <a:rPr lang="en-US" sz="3600"/>
            </a:br>
            <a:r>
              <a:rPr lang="en-US" sz="3600"/>
              <a:t>exploration project</a:t>
            </a:r>
            <a:endParaRPr/>
          </a:p>
        </p:txBody>
      </p:sp>
      <p:graphicFrame>
        <p:nvGraphicFramePr>
          <p:cNvPr id="678" name="Google Shape;678;p78"/>
          <p:cNvGraphicFramePr/>
          <p:nvPr/>
        </p:nvGraphicFramePr>
        <p:xfrm>
          <a:off x="457200" y="1905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{8C914BB1-90D0-4FA4-9BCE-D58FA597FA9D}</a:tableStyleId>
              </a:tblPr>
              <a:tblGrid>
                <a:gridCol w="4321175"/>
                <a:gridCol w="1927225"/>
              </a:tblGrid>
              <a:tr h="685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t/>
                      </a:r>
                      <a:endParaRPr b="0" i="0" sz="2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1996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Shareholder hire rate</a:t>
                      </a:r>
                      <a:endParaRPr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70%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Shareholder supervisors</a:t>
                      </a:r>
                      <a:endParaRPr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10%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Pre-employment failure rate</a:t>
                      </a:r>
                      <a:endParaRPr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90%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Random test failure rate</a:t>
                      </a:r>
                      <a:endParaRPr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55%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Employee turnover rate</a:t>
                      </a:r>
                      <a:endParaRPr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318%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79" name="Google Shape;679;p78"/>
          <p:cNvGraphicFramePr/>
          <p:nvPr/>
        </p:nvGraphicFramePr>
        <p:xfrm>
          <a:off x="6705600" y="1905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{8C914BB1-90D0-4FA4-9BCE-D58FA597FA9D}</a:tableStyleId>
              </a:tblPr>
              <a:tblGrid>
                <a:gridCol w="1981200"/>
              </a:tblGrid>
              <a:tr h="685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2005</a:t>
                      </a:r>
                      <a:endParaRPr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92%</a:t>
                      </a:r>
                      <a:endParaRPr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92%</a:t>
                      </a:r>
                      <a:endParaRPr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5%</a:t>
                      </a:r>
                      <a:endParaRPr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5%</a:t>
                      </a:r>
                      <a:endParaRPr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10%</a:t>
                      </a:r>
                      <a:endParaRPr/>
                    </a:p>
                  </a:txBody>
                  <a:tcPr marT="45725" marB="45725" marR="91450" marL="9145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680" name="Google Shape;680;p7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3B3D7"/>
        </a:solidFill>
      </p:bgPr>
    </p:bg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79"/>
          <p:cNvSpPr txBox="1"/>
          <p:nvPr/>
        </p:nvSpPr>
        <p:spPr>
          <a:xfrm>
            <a:off x="762000" y="1782901"/>
            <a:ext cx="7620000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Healthy, respectful cross-cultural interactions are very important to your success, not just in the North but everywhere, always!</a:t>
            </a:r>
            <a:endParaRPr/>
          </a:p>
        </p:txBody>
      </p:sp>
      <p:sp>
        <p:nvSpPr>
          <p:cNvPr id="686" name="Google Shape;686;p7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1"/>
          <p:cNvSpPr txBox="1"/>
          <p:nvPr>
            <p:ph idx="1" type="body"/>
          </p:nvPr>
        </p:nvSpPr>
        <p:spPr>
          <a:xfrm>
            <a:off x="838200" y="914400"/>
            <a:ext cx="7467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Now the people say, </a:t>
            </a:r>
            <a:endParaRPr/>
          </a:p>
          <a:p>
            <a:pPr indent="0" lvl="1" marL="40005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/>
              <a:t>“How did those </a:t>
            </a:r>
            <a:r>
              <a:rPr lang="en-US" sz="3200" u="sng"/>
              <a:t>dumb engineers </a:t>
            </a:r>
            <a:r>
              <a:rPr lang="en-US" sz="3200"/>
              <a:t>ever think buried pipes would work in our village?!”</a:t>
            </a:r>
            <a:endParaRPr/>
          </a:p>
        </p:txBody>
      </p:sp>
      <p:sp>
        <p:nvSpPr>
          <p:cNvPr id="160" name="Google Shape;160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 txBox="1"/>
          <p:nvPr>
            <p:ph idx="1" type="body"/>
          </p:nvPr>
        </p:nvSpPr>
        <p:spPr>
          <a:xfrm>
            <a:off x="838200" y="304800"/>
            <a:ext cx="74676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The engineers knew what to do,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t</a:t>
            </a:r>
            <a:r>
              <a:rPr lang="en-US" sz="3200"/>
              <a:t>hey simply could not do it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because t</a:t>
            </a:r>
            <a:r>
              <a:rPr lang="en-US" sz="3200"/>
              <a:t>hey did not know how to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/>
              <a:t>work cross-culturally.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/>
          </a:p>
        </p:txBody>
      </p:sp>
      <p:sp>
        <p:nvSpPr>
          <p:cNvPr id="166" name="Google Shape;166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7" name="Google Shape;167;p22"/>
          <p:cNvSpPr txBox="1"/>
          <p:nvPr/>
        </p:nvSpPr>
        <p:spPr>
          <a:xfrm>
            <a:off x="838201" y="2438400"/>
            <a:ext cx="7467600" cy="2133600"/>
          </a:xfrm>
          <a:prstGeom prst="rect">
            <a:avLst/>
          </a:prstGeom>
          <a:solidFill>
            <a:srgbClr val="D99593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20"/>
              <a:buFont typeface="Courgette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Rather than the engineers guiding the residents into making right decisions,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20"/>
              <a:buFont typeface="Courgette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residents convinced the engineers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20"/>
              <a:buFont typeface="Courgette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make wrong decisions.</a:t>
            </a:r>
            <a:endParaRPr/>
          </a:p>
          <a:p>
            <a:pPr indent="0" lvl="0" marL="0" marR="0" rtl="0" algn="ctr">
              <a:spcBef>
                <a:spcPts val="640"/>
              </a:spcBef>
              <a:spcAft>
                <a:spcPts val="0"/>
              </a:spcAft>
              <a:buClr>
                <a:schemeClr val="accent2"/>
              </a:buClr>
              <a:buSzPts val="2720"/>
              <a:buFont typeface="Courgette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2"/>
          <p:cNvSpPr txBox="1"/>
          <p:nvPr/>
        </p:nvSpPr>
        <p:spPr>
          <a:xfrm>
            <a:off x="838201" y="4795520"/>
            <a:ext cx="7467600" cy="1757680"/>
          </a:xfrm>
          <a:prstGeom prst="rect">
            <a:avLst/>
          </a:prstGeom>
          <a:solidFill>
            <a:srgbClr val="C2D59B"/>
          </a:solidFill>
          <a:ln cap="flat" cmpd="sng" w="5715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20"/>
              <a:buFont typeface="Courgette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your cross-cultural skills from before the beginning of the project…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640"/>
              </a:spcBef>
              <a:spcAft>
                <a:spcPts val="0"/>
              </a:spcAft>
              <a:buClr>
                <a:schemeClr val="accent2"/>
              </a:buClr>
              <a:buSzPts val="2720"/>
              <a:buFont typeface="Courgette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you can do what needs to be done!!!</a:t>
            </a:r>
            <a:endParaRPr/>
          </a:p>
          <a:p>
            <a:pPr indent="0" lvl="0" marL="0" marR="0" rtl="0" algn="ctr">
              <a:spcBef>
                <a:spcPts val="640"/>
              </a:spcBef>
              <a:spcAft>
                <a:spcPts val="0"/>
              </a:spcAft>
              <a:buClr>
                <a:schemeClr val="accent2"/>
              </a:buClr>
              <a:buSzPts val="2720"/>
              <a:buFont typeface="Courgette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0878" y="1066800"/>
            <a:ext cx="6802244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3"/>
          <p:cNvSpPr/>
          <p:nvPr/>
        </p:nvSpPr>
        <p:spPr>
          <a:xfrm rot="1099399">
            <a:off x="6214780" y="1862994"/>
            <a:ext cx="1981200" cy="5334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3"/>
          <p:cNvSpPr txBox="1"/>
          <p:nvPr/>
        </p:nvSpPr>
        <p:spPr>
          <a:xfrm>
            <a:off x="1714500" y="304800"/>
            <a:ext cx="57150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problems persist…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